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8" r:id="rId4"/>
  </p:sldMasterIdLst>
  <p:notesMasterIdLst>
    <p:notesMasterId r:id="rId31"/>
  </p:notesMasterIdLst>
  <p:sldIdLst>
    <p:sldId id="256" r:id="rId5"/>
    <p:sldId id="285" r:id="rId6"/>
    <p:sldId id="284" r:id="rId7"/>
    <p:sldId id="286" r:id="rId8"/>
    <p:sldId id="258" r:id="rId9"/>
    <p:sldId id="287" r:id="rId10"/>
    <p:sldId id="259" r:id="rId11"/>
    <p:sldId id="262" r:id="rId12"/>
    <p:sldId id="265" r:id="rId13"/>
    <p:sldId id="261" r:id="rId14"/>
    <p:sldId id="263" r:id="rId15"/>
    <p:sldId id="266" r:id="rId16"/>
    <p:sldId id="267" r:id="rId17"/>
    <p:sldId id="268" r:id="rId18"/>
    <p:sldId id="269" r:id="rId19"/>
    <p:sldId id="270" r:id="rId20"/>
    <p:sldId id="271" r:id="rId21"/>
    <p:sldId id="274" r:id="rId22"/>
    <p:sldId id="273" r:id="rId23"/>
    <p:sldId id="272" r:id="rId24"/>
    <p:sldId id="275" r:id="rId25"/>
    <p:sldId id="280" r:id="rId26"/>
    <p:sldId id="282" r:id="rId27"/>
    <p:sldId id="278" r:id="rId28"/>
    <p:sldId id="279" r:id="rId29"/>
    <p:sldId id="283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78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pteijn, G." userId="33f10479-6b6d-4db5-b788-8ede1b646b1c" providerId="ADAL" clId="{01768F12-9ECA-439A-B32A-92D631A5866B}"/>
    <pc:docChg chg="delSld modSld">
      <pc:chgData name="Kapteijn, G." userId="33f10479-6b6d-4db5-b788-8ede1b646b1c" providerId="ADAL" clId="{01768F12-9ECA-439A-B32A-92D631A5866B}" dt="2026-04-01T16:35:18.682" v="4" actId="2696"/>
      <pc:docMkLst>
        <pc:docMk/>
      </pc:docMkLst>
      <pc:sldChg chg="modSp mod">
        <pc:chgData name="Kapteijn, G." userId="33f10479-6b6d-4db5-b788-8ede1b646b1c" providerId="ADAL" clId="{01768F12-9ECA-439A-B32A-92D631A5866B}" dt="2026-03-31T10:32:06.128" v="1" actId="20577"/>
        <pc:sldMkLst>
          <pc:docMk/>
          <pc:sldMk cId="478342698" sldId="256"/>
        </pc:sldMkLst>
        <pc:spChg chg="mod">
          <ac:chgData name="Kapteijn, G." userId="33f10479-6b6d-4db5-b788-8ede1b646b1c" providerId="ADAL" clId="{01768F12-9ECA-439A-B32A-92D631A5866B}" dt="2026-03-31T10:32:06.128" v="1" actId="20577"/>
          <ac:spMkLst>
            <pc:docMk/>
            <pc:sldMk cId="478342698" sldId="256"/>
            <ac:spMk id="2" creationId="{874A86F0-5BAE-4995-B32C-3E314B57F75E}"/>
          </ac:spMkLst>
        </pc:spChg>
      </pc:sldChg>
      <pc:sldChg chg="del">
        <pc:chgData name="Kapteijn, G." userId="33f10479-6b6d-4db5-b788-8ede1b646b1c" providerId="ADAL" clId="{01768F12-9ECA-439A-B32A-92D631A5866B}" dt="2026-04-01T16:34:50.398" v="2" actId="2696"/>
        <pc:sldMkLst>
          <pc:docMk/>
          <pc:sldMk cId="952170788" sldId="276"/>
        </pc:sldMkLst>
      </pc:sldChg>
      <pc:sldChg chg="del">
        <pc:chgData name="Kapteijn, G." userId="33f10479-6b6d-4db5-b788-8ede1b646b1c" providerId="ADAL" clId="{01768F12-9ECA-439A-B32A-92D631A5866B}" dt="2026-04-01T16:35:00.815" v="3" actId="2696"/>
        <pc:sldMkLst>
          <pc:docMk/>
          <pc:sldMk cId="176002231" sldId="277"/>
        </pc:sldMkLst>
      </pc:sldChg>
      <pc:sldChg chg="del">
        <pc:chgData name="Kapteijn, G." userId="33f10479-6b6d-4db5-b788-8ede1b646b1c" providerId="ADAL" clId="{01768F12-9ECA-439A-B32A-92D631A5866B}" dt="2026-04-01T16:35:18.682" v="4" actId="2696"/>
        <pc:sldMkLst>
          <pc:docMk/>
          <pc:sldMk cId="1504706137" sldId="28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DDCE08-C4F8-4FC3-A574-EE5081224D48}" type="datetimeFigureOut">
              <a:rPr lang="nl-NL" smtClean="0"/>
              <a:t>1-4-2026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F3CBE1-2506-4C3D-966C-F9A124CD38A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7848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86916-6E4D-4E49-99BC-060EE1BD5E93}" type="datetimeFigureOut">
              <a:rPr lang="nl-NL" smtClean="0"/>
              <a:t>1-4-2026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A77F4-364B-4CAF-A94E-33E9D10C3D37}" type="slidenum">
              <a:rPr lang="nl-NL" smtClean="0"/>
              <a:t>‹nr.›</a:t>
            </a:fld>
            <a:endParaRPr lang="nl-NL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2203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86916-6E4D-4E49-99BC-060EE1BD5E93}" type="datetimeFigureOut">
              <a:rPr lang="nl-NL" smtClean="0"/>
              <a:t>1-4-2026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A77F4-364B-4CAF-A94E-33E9D10C3D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5393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86916-6E4D-4E49-99BC-060EE1BD5E93}" type="datetimeFigureOut">
              <a:rPr lang="nl-NL" smtClean="0"/>
              <a:t>1-4-2026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A77F4-364B-4CAF-A94E-33E9D10C3D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4023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86916-6E4D-4E49-99BC-060EE1BD5E93}" type="datetimeFigureOut">
              <a:rPr lang="nl-NL" smtClean="0"/>
              <a:t>1-4-2026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A77F4-364B-4CAF-A94E-33E9D10C3D37}" type="slidenum">
              <a:rPr lang="nl-NL" smtClean="0"/>
              <a:t>‹nr.›</a:t>
            </a:fld>
            <a:endParaRPr lang="nl-NL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67283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86916-6E4D-4E49-99BC-060EE1BD5E93}" type="datetimeFigureOut">
              <a:rPr lang="nl-NL" smtClean="0"/>
              <a:t>1-4-2026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A77F4-364B-4CAF-A94E-33E9D10C3D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7280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86916-6E4D-4E49-99BC-060EE1BD5E93}" type="datetimeFigureOut">
              <a:rPr lang="nl-NL" smtClean="0"/>
              <a:t>1-4-2026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A77F4-364B-4CAF-A94E-33E9D10C3D37}" type="slidenum">
              <a:rPr lang="nl-NL" smtClean="0"/>
              <a:t>‹nr.›</a:t>
            </a:fld>
            <a:endParaRPr lang="nl-NL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13637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86916-6E4D-4E49-99BC-060EE1BD5E93}" type="datetimeFigureOut">
              <a:rPr lang="nl-NL" smtClean="0"/>
              <a:t>1-4-2026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A77F4-364B-4CAF-A94E-33E9D10C3D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2948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86916-6E4D-4E49-99BC-060EE1BD5E93}" type="datetimeFigureOut">
              <a:rPr lang="nl-NL" smtClean="0"/>
              <a:t>1-4-2026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A77F4-364B-4CAF-A94E-33E9D10C3D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0877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86916-6E4D-4E49-99BC-060EE1BD5E93}" type="datetimeFigureOut">
              <a:rPr lang="nl-NL" smtClean="0"/>
              <a:t>1-4-2026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A77F4-364B-4CAF-A94E-33E9D10C3D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5813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86916-6E4D-4E49-99BC-060EE1BD5E93}" type="datetimeFigureOut">
              <a:rPr lang="nl-NL" smtClean="0"/>
              <a:t>1-4-2026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A77F4-364B-4CAF-A94E-33E9D10C3D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9358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86916-6E4D-4E49-99BC-060EE1BD5E93}" type="datetimeFigureOut">
              <a:rPr lang="nl-NL" smtClean="0"/>
              <a:t>1-4-2026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A77F4-364B-4CAF-A94E-33E9D10C3D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4475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86916-6E4D-4E49-99BC-060EE1BD5E93}" type="datetimeFigureOut">
              <a:rPr lang="nl-NL" smtClean="0"/>
              <a:t>1-4-2026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A77F4-364B-4CAF-A94E-33E9D10C3D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3552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86916-6E4D-4E49-99BC-060EE1BD5E93}" type="datetimeFigureOut">
              <a:rPr lang="nl-NL" smtClean="0"/>
              <a:t>1-4-2026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A77F4-364B-4CAF-A94E-33E9D10C3D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9642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86916-6E4D-4E49-99BC-060EE1BD5E93}" type="datetimeFigureOut">
              <a:rPr lang="nl-NL" smtClean="0"/>
              <a:t>1-4-2026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A77F4-364B-4CAF-A94E-33E9D10C3D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5114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86916-6E4D-4E49-99BC-060EE1BD5E93}" type="datetimeFigureOut">
              <a:rPr lang="nl-NL" smtClean="0"/>
              <a:t>1-4-2026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A77F4-364B-4CAF-A94E-33E9D10C3D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788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86916-6E4D-4E49-99BC-060EE1BD5E93}" type="datetimeFigureOut">
              <a:rPr lang="nl-NL" smtClean="0"/>
              <a:t>1-4-2026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A77F4-364B-4CAF-A94E-33E9D10C3D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8625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86916-6E4D-4E49-99BC-060EE1BD5E93}" type="datetimeFigureOut">
              <a:rPr lang="nl-NL" smtClean="0"/>
              <a:t>1-4-2026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A77F4-364B-4CAF-A94E-33E9D10C3D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5303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FF86916-6E4D-4E49-99BC-060EE1BD5E93}" type="datetimeFigureOut">
              <a:rPr lang="nl-NL" smtClean="0"/>
              <a:t>1-4-2026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D2A77F4-364B-4CAF-A94E-33E9D10C3D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88392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1" r:id="rId13"/>
    <p:sldLayoutId id="2147483852" r:id="rId14"/>
    <p:sldLayoutId id="2147483853" r:id="rId15"/>
    <p:sldLayoutId id="2147483854" r:id="rId16"/>
    <p:sldLayoutId id="214748385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4A86F0-5BAE-4995-B32C-3E314B57F7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1" y="4385066"/>
            <a:ext cx="10923638" cy="1317643"/>
          </a:xfrm>
        </p:spPr>
        <p:txBody>
          <a:bodyPr>
            <a:normAutofit/>
          </a:bodyPr>
          <a:lstStyle/>
          <a:p>
            <a:pPr algn="l"/>
            <a:r>
              <a:rPr lang="nl-NL" dirty="0"/>
              <a:t>Maritiem en  Techniek 2026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66D56F9-FFB8-4D03-A9B7-B58C6A010C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5702709"/>
            <a:ext cx="10923638" cy="521109"/>
          </a:xfrm>
        </p:spPr>
        <p:txBody>
          <a:bodyPr>
            <a:normAutofit lnSpcReduction="10000"/>
          </a:bodyPr>
          <a:lstStyle/>
          <a:p>
            <a:pPr algn="l"/>
            <a:r>
              <a:rPr lang="nl-NL" sz="1100" dirty="0">
                <a:solidFill>
                  <a:schemeClr val="tx1"/>
                </a:solidFill>
              </a:rPr>
              <a:t>Informatie avond  Profiel </a:t>
            </a:r>
          </a:p>
          <a:p>
            <a:pPr algn="l"/>
            <a:r>
              <a:rPr lang="nl-NL" sz="1100" dirty="0">
                <a:solidFill>
                  <a:schemeClr val="tx1"/>
                </a:solidFill>
              </a:rPr>
              <a:t>Docent Maritiem Techniek : Guido Kapteijn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8F9554F-C6E6-4DD4-9273-97F6B0D0CF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02" r="11456" b="1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3E2087D-25C4-421E-B215-DCE561D1FE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62" b="4410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342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4C3B8A-9F2C-4CB4-8485-AA6615292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nl-NL">
                <a:solidFill>
                  <a:srgbClr val="FFFFFF"/>
                </a:solidFill>
              </a:rPr>
              <a:t>Belangrijke Eigenschappen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7A259E8-2611-43D7-9C1A-54577A4DA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nl-NL" sz="2000">
                <a:solidFill>
                  <a:srgbClr val="FFFFFF"/>
                </a:solidFill>
              </a:rPr>
              <a:t>Gek op water</a:t>
            </a:r>
          </a:p>
          <a:p>
            <a:r>
              <a:rPr lang="nl-NL" sz="2000">
                <a:solidFill>
                  <a:srgbClr val="FFFFFF"/>
                </a:solidFill>
              </a:rPr>
              <a:t>Technisch aangelegd</a:t>
            </a:r>
          </a:p>
          <a:p>
            <a:r>
              <a:rPr lang="nl-NL" sz="2000">
                <a:solidFill>
                  <a:srgbClr val="FFFFFF"/>
                </a:solidFill>
              </a:rPr>
              <a:t>Sociaal</a:t>
            </a:r>
          </a:p>
          <a:p>
            <a:r>
              <a:rPr lang="nl-NL" sz="2000">
                <a:solidFill>
                  <a:srgbClr val="FFFFFF"/>
                </a:solidFill>
              </a:rPr>
              <a:t>Samenwerken</a:t>
            </a:r>
          </a:p>
          <a:p>
            <a:r>
              <a:rPr lang="nl-NL" sz="2000">
                <a:solidFill>
                  <a:srgbClr val="FFFFFF"/>
                </a:solidFill>
              </a:rPr>
              <a:t>Vaak van huis</a:t>
            </a:r>
          </a:p>
          <a:p>
            <a:endParaRPr lang="nl-NL" sz="2000">
              <a:solidFill>
                <a:srgbClr val="FFFFFF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5DF7057-68E2-49EF-BAA0-D6E270F5B6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3" r="1" b="10749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811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8">
            <a:extLst>
              <a:ext uri="{FF2B5EF4-FFF2-40B4-BE49-F238E27FC236}">
                <a16:creationId xmlns:a16="http://schemas.microsoft.com/office/drawing/2014/main" id="{8FD48FB1-66D8-4676-B0AA-C139A1DB7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F033F5AE-6728-4F19-8DED-658E674B3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2C7D74A-18BA-4709-A808-44E8815C4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5164A3F-1561-4039-8185-AB0EEB713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35DB53-42BE-460E-9CA1-1294C9846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5BDD1EA-D8C1-45AF-9F0A-14A2A137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D1E60F8-15F1-44D1-94EA-51D03E474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710" y="628617"/>
            <a:ext cx="3971902" cy="3028983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/>
              <a:t>Geslaagd en dan?</a:t>
            </a:r>
          </a:p>
        </p:txBody>
      </p:sp>
      <p:sp>
        <p:nvSpPr>
          <p:cNvPr id="21" name="Snip Diagonal Corner Rectangle 6">
            <a:extLst>
              <a:ext uri="{FF2B5EF4-FFF2-40B4-BE49-F238E27FC236}">
                <a16:creationId xmlns:a16="http://schemas.microsoft.com/office/drawing/2014/main" id="{14354E08-0068-48D7-A8AD-84C7B1CF5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2265FF7A-8681-4951-BE6E-94C565DD30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26" r="2162" b="-1"/>
          <a:stretch/>
        </p:blipFill>
        <p:spPr>
          <a:xfrm>
            <a:off x="799072" y="786117"/>
            <a:ext cx="6245352" cy="4956048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779F34F-2960-4B81-BA08-445B6F6A0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0A57ACC-416F-4A5D-B7F7-DDA9886A3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6522B4F-50C4-4FCE-8AE2-3789D63ED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C3978FC-B5D1-42BE-B086-BC2A733D58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CED99F1-340D-4970-8E66-3B28E92711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0A54E39-63C0-4847-A766-C6B74FEB48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88141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96328B-0D8B-4A3E-8301-4AFFF1580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011" y="4502330"/>
            <a:ext cx="10765410" cy="12072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/>
              <a:t>Zeevaart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FC8EAF23-0D56-4DD1-8849-EAE5ABDF71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9922" r="2" b="10534"/>
          <a:stretch/>
        </p:blipFill>
        <p:spPr>
          <a:xfrm>
            <a:off x="4271647" y="1483486"/>
            <a:ext cx="3647276" cy="152024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FA23034-57C8-4DBB-A2BE-51A27D6DBA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6037"/>
          <a:stretch/>
        </p:blipFill>
        <p:spPr>
          <a:xfrm>
            <a:off x="320308" y="913008"/>
            <a:ext cx="3631036" cy="266120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C8AE373-EA0D-4614-924D-DDA1EEFDAC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97" r="-1" b="-1"/>
          <a:stretch/>
        </p:blipFill>
        <p:spPr>
          <a:xfrm>
            <a:off x="8222987" y="916870"/>
            <a:ext cx="3647275" cy="265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394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1128C5-51DE-4CA5-8E8C-EDAD75EF9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011" y="4502330"/>
            <a:ext cx="10765410" cy="12072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/>
              <a:t>Binnenvaart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18FBF87E-3305-490A-962C-D7A4B9D30A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1" r="9202" b="1"/>
          <a:stretch/>
        </p:blipFill>
        <p:spPr>
          <a:xfrm>
            <a:off x="4271647" y="1483490"/>
            <a:ext cx="3647276" cy="152023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6ACDD2E-56F7-4437-8EE6-F350F7E9D6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97" r="-1" b="-1"/>
          <a:stretch/>
        </p:blipFill>
        <p:spPr>
          <a:xfrm>
            <a:off x="320308" y="922777"/>
            <a:ext cx="3631036" cy="264166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8A2D76E-5E58-43CB-BF92-31C79D1678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90" r="3296" b="-1"/>
          <a:stretch/>
        </p:blipFill>
        <p:spPr>
          <a:xfrm>
            <a:off x="8222987" y="907064"/>
            <a:ext cx="3647275" cy="267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614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4F6CCD-3535-49D6-AEAD-6626CC6C2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011" y="4502330"/>
            <a:ext cx="10765410" cy="120726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000" dirty="0"/>
              <a:t>Maar ook Marine, </a:t>
            </a:r>
            <a:r>
              <a:rPr lang="en-US" sz="6000" dirty="0" err="1"/>
              <a:t>Stuwadoor</a:t>
            </a:r>
            <a:r>
              <a:rPr lang="en-US" sz="6000" dirty="0"/>
              <a:t> of </a:t>
            </a:r>
            <a:r>
              <a:rPr lang="en-US" sz="6000" dirty="0" err="1"/>
              <a:t>Visserij</a:t>
            </a:r>
            <a:endParaRPr lang="en-US" sz="6000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34CD48BF-29FD-4400-A2B4-EA4C398ED1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22987" y="1021771"/>
            <a:ext cx="3647275" cy="244367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8BEA59B-3AEC-44C8-856A-279540C74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08" y="1022673"/>
            <a:ext cx="3631036" cy="244187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4D74973-DB10-46E3-B798-F8B2B18BBE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1647" y="1728430"/>
            <a:ext cx="3647276" cy="103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244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D30D0C-4BD2-44A4-8E9E-FAADA6865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70" y="4240696"/>
            <a:ext cx="11048351" cy="146890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000" dirty="0"/>
              <a:t>Of onderwaterlasser, </a:t>
            </a:r>
            <a:r>
              <a:rPr lang="en-US" sz="6000" dirty="0" err="1"/>
              <a:t>vletterlieden</a:t>
            </a:r>
            <a:r>
              <a:rPr lang="en-US" sz="6000" dirty="0"/>
              <a:t>, havenmeester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E60879C7-9BFD-4AD5-B509-E781DA7D95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972" r="2" b="21180"/>
          <a:stretch/>
        </p:blipFill>
        <p:spPr>
          <a:xfrm>
            <a:off x="4271647" y="1483485"/>
            <a:ext cx="3647276" cy="152024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BA1CCC0-16C7-49C8-8B4E-7656365F8F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4" r="2" b="2"/>
          <a:stretch/>
        </p:blipFill>
        <p:spPr>
          <a:xfrm>
            <a:off x="320308" y="922778"/>
            <a:ext cx="3631036" cy="264166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137AED2-0464-47D6-8238-0D6A338CA5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09" b="2"/>
          <a:stretch/>
        </p:blipFill>
        <p:spPr>
          <a:xfrm>
            <a:off x="8222987" y="907061"/>
            <a:ext cx="3647275" cy="267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85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70C3CE-DAB1-4E5A-9960-99C875ECF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9" y="1396289"/>
            <a:ext cx="5006336" cy="1325563"/>
          </a:xfrm>
        </p:spPr>
        <p:txBody>
          <a:bodyPr>
            <a:normAutofit fontScale="90000"/>
          </a:bodyPr>
          <a:lstStyle/>
          <a:p>
            <a:r>
              <a:rPr lang="nl-NL" sz="3700"/>
              <a:t>Uitstroomrichting 2 Scheeps- en jachtbouw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6B1A4BE-23D0-4103-9F8B-2E68FD744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5006336" cy="3181684"/>
          </a:xfrm>
        </p:spPr>
        <p:txBody>
          <a:bodyPr anchor="t">
            <a:normAutofit/>
          </a:bodyPr>
          <a:lstStyle/>
          <a:p>
            <a:r>
              <a:rPr lang="nl-NL" sz="1800"/>
              <a:t>Nautische materialen en gereedschappen</a:t>
            </a:r>
          </a:p>
          <a:p>
            <a:r>
              <a:rPr lang="nl-NL" sz="1800"/>
              <a:t>Scheepsconstructie en ontwerp</a:t>
            </a:r>
          </a:p>
          <a:p>
            <a:r>
              <a:rPr lang="nl-NL" sz="1800"/>
              <a:t>Maritieme mechanische installaties</a:t>
            </a:r>
          </a:p>
          <a:p>
            <a:r>
              <a:rPr lang="nl-NL" sz="1800"/>
              <a:t>Conserveren van maritieme installaties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5C1D172-0549-4D83-B3CB-8E3985A864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0" r="18814" b="2"/>
          <a:stretch/>
        </p:blipFill>
        <p:spPr>
          <a:xfrm>
            <a:off x="6167846" y="10"/>
            <a:ext cx="6024154" cy="685799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21658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690894-E998-4B96-A8F0-0F60CC13C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5277333" cy="1325563"/>
          </a:xfrm>
        </p:spPr>
        <p:txBody>
          <a:bodyPr>
            <a:normAutofit fontScale="90000"/>
          </a:bodyPr>
          <a:lstStyle/>
          <a:p>
            <a:r>
              <a:rPr lang="nl-NL" sz="3400"/>
              <a:t>Beroepsgerichte onderdelen Scheeps-en jachtbouw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9F4748-6FED-4B93-A855-BFA8611BA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5272888" cy="3181684"/>
          </a:xfrm>
        </p:spPr>
        <p:txBody>
          <a:bodyPr anchor="t">
            <a:normAutofit/>
          </a:bodyPr>
          <a:lstStyle/>
          <a:p>
            <a:r>
              <a:rPr lang="nl-NL" sz="1100" dirty="0">
                <a:solidFill>
                  <a:schemeClr val="tx1"/>
                </a:solidFill>
              </a:rPr>
              <a:t>MIG/MAG en BMBE lassen</a:t>
            </a:r>
          </a:p>
          <a:p>
            <a:r>
              <a:rPr lang="nl-NL" sz="1100" dirty="0">
                <a:solidFill>
                  <a:schemeClr val="tx1"/>
                </a:solidFill>
              </a:rPr>
              <a:t>Elektro Techniek</a:t>
            </a:r>
          </a:p>
          <a:p>
            <a:r>
              <a:rPr lang="nl-NL" sz="1100" dirty="0">
                <a:solidFill>
                  <a:schemeClr val="tx1"/>
                </a:solidFill>
              </a:rPr>
              <a:t>Hydrauliek en pneumatiek</a:t>
            </a:r>
          </a:p>
          <a:p>
            <a:r>
              <a:rPr lang="nl-NL" sz="1100" dirty="0">
                <a:solidFill>
                  <a:schemeClr val="tx1"/>
                </a:solidFill>
              </a:rPr>
              <a:t>VCA</a:t>
            </a:r>
          </a:p>
          <a:p>
            <a:r>
              <a:rPr lang="nl-NL" sz="1100" dirty="0">
                <a:solidFill>
                  <a:schemeClr val="tx1"/>
                </a:solidFill>
              </a:rPr>
              <a:t>Schilderen, plamuren</a:t>
            </a:r>
          </a:p>
          <a:p>
            <a:r>
              <a:rPr lang="nl-NL" sz="1100" dirty="0">
                <a:solidFill>
                  <a:schemeClr val="tx1"/>
                </a:solidFill>
              </a:rPr>
              <a:t>Technisch tekenen en tekening lezen</a:t>
            </a:r>
          </a:p>
          <a:p>
            <a:r>
              <a:rPr lang="nl-NL" sz="1100" dirty="0">
                <a:solidFill>
                  <a:schemeClr val="tx1"/>
                </a:solidFill>
              </a:rPr>
              <a:t>Diesel Techniek</a:t>
            </a:r>
          </a:p>
          <a:p>
            <a:r>
              <a:rPr lang="nl-NL" sz="1100" dirty="0">
                <a:solidFill>
                  <a:schemeClr val="tx1"/>
                </a:solidFill>
              </a:rPr>
              <a:t>Stage bij verschillende bedrijven</a:t>
            </a:r>
          </a:p>
          <a:p>
            <a:r>
              <a:rPr lang="nl-NL" sz="1100" dirty="0">
                <a:solidFill>
                  <a:schemeClr val="tx1"/>
                </a:solidFill>
              </a:rPr>
              <a:t>Praktijkopdrachten in het Maritieme Techniek lokaal en op de scheepswerf</a:t>
            </a:r>
          </a:p>
          <a:p>
            <a:r>
              <a:rPr lang="nl-NL" sz="1100" dirty="0">
                <a:solidFill>
                  <a:schemeClr val="tx1"/>
                </a:solidFill>
              </a:rPr>
              <a:t>Onderhoudswerkzaamheden op de opleidingsschepen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9F3230C-1E94-430E-928A-DB4A538905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" b="15212"/>
          <a:stretch/>
        </p:blipFill>
        <p:spPr>
          <a:xfrm>
            <a:off x="6355999" y="1"/>
            <a:ext cx="4151376" cy="2349401"/>
          </a:xfrm>
          <a:custGeom>
            <a:avLst/>
            <a:gdLst>
              <a:gd name="connsiteX0" fmla="*/ 20101 w 4151376"/>
              <a:gd name="connsiteY0" fmla="*/ 0 h 2349401"/>
              <a:gd name="connsiteX1" fmla="*/ 4131276 w 4151376"/>
              <a:gd name="connsiteY1" fmla="*/ 0 h 2349401"/>
              <a:gd name="connsiteX2" fmla="*/ 4140659 w 4151376"/>
              <a:gd name="connsiteY2" fmla="*/ 61486 h 2349401"/>
              <a:gd name="connsiteX3" fmla="*/ 4151376 w 4151376"/>
              <a:gd name="connsiteY3" fmla="*/ 273713 h 2349401"/>
              <a:gd name="connsiteX4" fmla="*/ 2075688 w 4151376"/>
              <a:gd name="connsiteY4" fmla="*/ 2349401 h 2349401"/>
              <a:gd name="connsiteX5" fmla="*/ 0 w 4151376"/>
              <a:gd name="connsiteY5" fmla="*/ 273713 h 2349401"/>
              <a:gd name="connsiteX6" fmla="*/ 10717 w 4151376"/>
              <a:gd name="connsiteY6" fmla="*/ 61486 h 234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AEE0980-11CE-4E50-8718-FD9054E5B8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08" b="-1"/>
          <a:stretch/>
        </p:blipFill>
        <p:spPr>
          <a:xfrm>
            <a:off x="7390912" y="3075259"/>
            <a:ext cx="4801088" cy="3782741"/>
          </a:xfrm>
          <a:custGeom>
            <a:avLst/>
            <a:gdLst>
              <a:gd name="connsiteX0" fmla="*/ 2583180 w 4801088"/>
              <a:gd name="connsiteY0" fmla="*/ 0 h 3782741"/>
              <a:gd name="connsiteX1" fmla="*/ 4725194 w 4801088"/>
              <a:gd name="connsiteY1" fmla="*/ 1138900 h 3782741"/>
              <a:gd name="connsiteX2" fmla="*/ 4801088 w 4801088"/>
              <a:gd name="connsiteY2" fmla="*/ 1263826 h 3782741"/>
              <a:gd name="connsiteX3" fmla="*/ 4801088 w 4801088"/>
              <a:gd name="connsiteY3" fmla="*/ 3782741 h 3782741"/>
              <a:gd name="connsiteX4" fmla="*/ 296488 w 4801088"/>
              <a:gd name="connsiteY4" fmla="*/ 3782741 h 3782741"/>
              <a:gd name="connsiteX5" fmla="*/ 202999 w 4801088"/>
              <a:gd name="connsiteY5" fmla="*/ 3588671 h 3782741"/>
              <a:gd name="connsiteX6" fmla="*/ 0 w 4801088"/>
              <a:gd name="connsiteY6" fmla="*/ 2583180 h 3782741"/>
              <a:gd name="connsiteX7" fmla="*/ 2583180 w 4801088"/>
              <a:gd name="connsiteY7" fmla="*/ 0 h 3782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01088" h="3782741">
                <a:moveTo>
                  <a:pt x="2583180" y="0"/>
                </a:moveTo>
                <a:cubicBezTo>
                  <a:pt x="3474837" y="0"/>
                  <a:pt x="4260977" y="451769"/>
                  <a:pt x="4725194" y="1138900"/>
                </a:cubicBezTo>
                <a:lnTo>
                  <a:pt x="4801088" y="1263826"/>
                </a:lnTo>
                <a:lnTo>
                  <a:pt x="4801088" y="3782741"/>
                </a:lnTo>
                <a:lnTo>
                  <a:pt x="296488" y="3782741"/>
                </a:lnTo>
                <a:lnTo>
                  <a:pt x="202999" y="3588671"/>
                </a:lnTo>
                <a:cubicBezTo>
                  <a:pt x="72283" y="3279623"/>
                  <a:pt x="0" y="2939843"/>
                  <a:pt x="0" y="2583180"/>
                </a:cubicBezTo>
                <a:cubicBezTo>
                  <a:pt x="0" y="1156529"/>
                  <a:pt x="1156529" y="0"/>
                  <a:pt x="258318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78557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9D8A80F-E0C6-4AAD-ABAC-8B68B6ADFA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r="3112" b="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B4F3B68-34E7-44B9-AD4C-2036A1178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nl-NL" sz="4000">
                <a:solidFill>
                  <a:srgbClr val="FFFFFF"/>
                </a:solidFill>
              </a:rPr>
              <a:t>Belangrijke eigenschappen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75FC56-57BF-4820-A5DA-C5BB40C90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rmAutofit/>
          </a:bodyPr>
          <a:lstStyle/>
          <a:p>
            <a:r>
              <a:rPr lang="nl-NL" sz="2000">
                <a:solidFill>
                  <a:srgbClr val="FFFFFF"/>
                </a:solidFill>
              </a:rPr>
              <a:t>Nauwkeurig</a:t>
            </a:r>
          </a:p>
          <a:p>
            <a:r>
              <a:rPr lang="nl-NL" sz="2000">
                <a:solidFill>
                  <a:srgbClr val="FFFFFF"/>
                </a:solidFill>
              </a:rPr>
              <a:t>Technisch aangelegd</a:t>
            </a:r>
          </a:p>
          <a:p>
            <a:r>
              <a:rPr lang="nl-NL" sz="2000">
                <a:solidFill>
                  <a:srgbClr val="FFFFFF"/>
                </a:solidFill>
              </a:rPr>
              <a:t>Sociaal</a:t>
            </a:r>
          </a:p>
          <a:p>
            <a:r>
              <a:rPr lang="nl-NL" sz="2000">
                <a:solidFill>
                  <a:srgbClr val="FFFFFF"/>
                </a:solidFill>
              </a:rPr>
              <a:t>Samenwerken</a:t>
            </a:r>
          </a:p>
          <a:p>
            <a:r>
              <a:rPr lang="nl-NL" sz="2000">
                <a:solidFill>
                  <a:srgbClr val="FFFFFF"/>
                </a:solidFill>
              </a:rPr>
              <a:t>Klantvriendelijk</a:t>
            </a:r>
          </a:p>
        </p:txBody>
      </p:sp>
    </p:spTree>
    <p:extLst>
      <p:ext uri="{BB962C8B-B14F-4D97-AF65-F5344CB8AC3E}">
        <p14:creationId xmlns:p14="http://schemas.microsoft.com/office/powerpoint/2010/main" val="18540855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8">
            <a:extLst>
              <a:ext uri="{FF2B5EF4-FFF2-40B4-BE49-F238E27FC236}">
                <a16:creationId xmlns:a16="http://schemas.microsoft.com/office/drawing/2014/main" id="{8FD48FB1-66D8-4676-B0AA-C139A1DB7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F033F5AE-6728-4F19-8DED-658E674B3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2C7D74A-18BA-4709-A808-44E8815C4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5164A3F-1561-4039-8185-AB0EEB713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35DB53-42BE-460E-9CA1-1294C9846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5BDD1EA-D8C1-45AF-9F0A-14A2A137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D1E60F8-15F1-44D1-94EA-51D03E474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710" y="628617"/>
            <a:ext cx="3971902" cy="3028983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/>
              <a:t>Geslaagd en dan?</a:t>
            </a:r>
          </a:p>
        </p:txBody>
      </p:sp>
      <p:sp>
        <p:nvSpPr>
          <p:cNvPr id="21" name="Snip Diagonal Corner Rectangle 6">
            <a:extLst>
              <a:ext uri="{FF2B5EF4-FFF2-40B4-BE49-F238E27FC236}">
                <a16:creationId xmlns:a16="http://schemas.microsoft.com/office/drawing/2014/main" id="{14354E08-0068-48D7-A8AD-84C7B1CF5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2265FF7A-8681-4951-BE6E-94C565DD30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26" r="2162" b="-1"/>
          <a:stretch/>
        </p:blipFill>
        <p:spPr>
          <a:xfrm>
            <a:off x="799072" y="786117"/>
            <a:ext cx="6245352" cy="4956048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779F34F-2960-4B81-BA08-445B6F6A0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0A57ACC-416F-4A5D-B7F7-DDA9886A3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6522B4F-50C4-4FCE-8AE2-3789D63ED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C3978FC-B5D1-42BE-B086-BC2A733D58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CED99F1-340D-4970-8E66-3B28E92711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0A54E39-63C0-4847-A766-C6B74FEB48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7370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509B08A-C1EC-478C-86AF-60ADE06D9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5D72D8-D620-4BB1-87B5-6B8E49FB7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290" y="685800"/>
            <a:ext cx="4818656" cy="4603749"/>
          </a:xfrm>
        </p:spPr>
        <p:txBody>
          <a:bodyPr>
            <a:normAutofit/>
          </a:bodyPr>
          <a:lstStyle/>
          <a:p>
            <a:pPr algn="r"/>
            <a:r>
              <a:rPr lang="nl-NL" sz="5200"/>
              <a:t>Programma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1CC330-4259-4C32-BF8B-5FE13FFAB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bg2">
              <a:alpha val="9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0F18E27-998D-4C06-A473-F103E290B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1134" y="1510018"/>
            <a:ext cx="5053476" cy="3779531"/>
          </a:xfrm>
        </p:spPr>
        <p:txBody>
          <a:bodyPr>
            <a:normAutofit fontScale="85000" lnSpcReduction="10000"/>
          </a:bodyPr>
          <a:lstStyle/>
          <a:p>
            <a:r>
              <a:rPr lang="nl-NL" dirty="0">
                <a:solidFill>
                  <a:schemeClr val="tx1"/>
                </a:solidFill>
              </a:rPr>
              <a:t>Profiel Modules Maritiem en Techniek</a:t>
            </a:r>
          </a:p>
          <a:p>
            <a:r>
              <a:rPr lang="nl-NL" dirty="0">
                <a:solidFill>
                  <a:schemeClr val="tx1"/>
                </a:solidFill>
              </a:rPr>
              <a:t>CSPE examen of Proeve van </a:t>
            </a:r>
            <a:r>
              <a:rPr lang="nl-NL" b="1" dirty="0">
                <a:solidFill>
                  <a:schemeClr val="tx1"/>
                </a:solidFill>
              </a:rPr>
              <a:t>Bekwaamheid</a:t>
            </a:r>
            <a:endParaRPr lang="nl-NL" dirty="0">
              <a:solidFill>
                <a:schemeClr val="tx1"/>
              </a:solidFill>
            </a:endParaRPr>
          </a:p>
          <a:p>
            <a:r>
              <a:rPr lang="nl-NL" dirty="0">
                <a:solidFill>
                  <a:schemeClr val="tx1"/>
                </a:solidFill>
              </a:rPr>
              <a:t>Uitstroomrichtingen Rijn-,binnen en kustvaart en Scheeps-en jachtbouw</a:t>
            </a:r>
          </a:p>
          <a:p>
            <a:pPr lvl="0"/>
            <a:r>
              <a:rPr lang="nl-NL" dirty="0">
                <a:solidFill>
                  <a:schemeClr val="tx1"/>
                </a:solidFill>
              </a:rPr>
              <a:t>Verschillen Rijn-,binnen en kustvaart en Scheeps-en jachtbouw</a:t>
            </a:r>
          </a:p>
          <a:p>
            <a:pPr lvl="0"/>
            <a:r>
              <a:rPr lang="nl-NL" dirty="0">
                <a:solidFill>
                  <a:schemeClr val="tx1"/>
                </a:solidFill>
              </a:rPr>
              <a:t>Rijn-,binnen-en kustvaart</a:t>
            </a:r>
          </a:p>
          <a:p>
            <a:pPr lvl="0"/>
            <a:r>
              <a:rPr lang="nl-NL" dirty="0">
                <a:solidFill>
                  <a:schemeClr val="tx1"/>
                </a:solidFill>
              </a:rPr>
              <a:t>Scheeps-en jachtbouw</a:t>
            </a:r>
          </a:p>
          <a:p>
            <a:pPr lvl="0"/>
            <a:r>
              <a:rPr lang="nl-NL" dirty="0">
                <a:solidFill>
                  <a:schemeClr val="tx1"/>
                </a:solidFill>
              </a:rPr>
              <a:t>Maritiem Hotel</a:t>
            </a:r>
          </a:p>
          <a:p>
            <a:pPr lvl="0"/>
            <a:r>
              <a:rPr lang="nl-NL" dirty="0">
                <a:solidFill>
                  <a:schemeClr val="tx1"/>
                </a:solidFill>
              </a:rPr>
              <a:t>Overstappen</a:t>
            </a:r>
          </a:p>
          <a:p>
            <a:r>
              <a:rPr lang="nl-NL" dirty="0">
                <a:solidFill>
                  <a:schemeClr val="tx1"/>
                </a:solidFill>
              </a:rPr>
              <a:t>Vragen?</a:t>
            </a:r>
          </a:p>
          <a:p>
            <a:endParaRPr lang="nl-NL" dirty="0">
              <a:solidFill>
                <a:schemeClr val="tx1"/>
              </a:solidFill>
            </a:endParaRPr>
          </a:p>
          <a:p>
            <a:endParaRPr lang="nl-N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1410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698FC7-1654-436B-90E2-021B6CC6E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295" y="1396289"/>
            <a:ext cx="4668257" cy="1325563"/>
          </a:xfrm>
        </p:spPr>
        <p:txBody>
          <a:bodyPr>
            <a:normAutofit fontScale="90000"/>
          </a:bodyPr>
          <a:lstStyle/>
          <a:p>
            <a:r>
              <a:rPr lang="nl-NL"/>
              <a:t>Scheeps- en jachtbouwkundige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D7B4960-6B5D-4671-80A9-1055CF03F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0296" y="2871982"/>
            <a:ext cx="4668256" cy="3181684"/>
          </a:xfrm>
        </p:spPr>
        <p:txBody>
          <a:bodyPr anchor="t">
            <a:normAutofit/>
          </a:bodyPr>
          <a:lstStyle/>
          <a:p>
            <a:r>
              <a:rPr lang="nl-NL" sz="1800" dirty="0">
                <a:solidFill>
                  <a:schemeClr val="tx1"/>
                </a:solidFill>
              </a:rPr>
              <a:t>Lasser of casco constructeur</a:t>
            </a:r>
          </a:p>
          <a:p>
            <a:r>
              <a:rPr lang="nl-NL" sz="1800" dirty="0">
                <a:solidFill>
                  <a:schemeClr val="tx1"/>
                </a:solidFill>
              </a:rPr>
              <a:t>Jachtschilder</a:t>
            </a:r>
          </a:p>
          <a:p>
            <a:r>
              <a:rPr lang="nl-NL" sz="1800" dirty="0">
                <a:solidFill>
                  <a:schemeClr val="tx1"/>
                </a:solidFill>
              </a:rPr>
              <a:t>Ontwerper</a:t>
            </a:r>
          </a:p>
          <a:p>
            <a:r>
              <a:rPr lang="nl-NL" sz="1800" dirty="0">
                <a:solidFill>
                  <a:schemeClr val="tx1"/>
                </a:solidFill>
              </a:rPr>
              <a:t>Voorman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0FE0080-2794-4E51-8592-65B4C91EAC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" b="-4"/>
          <a:stretch/>
        </p:blipFill>
        <p:spPr>
          <a:xfrm>
            <a:off x="3559122" y="2661260"/>
            <a:ext cx="2788920" cy="278892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D5527C9-7FF3-43DA-9842-37ECCF6A76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042" b="4"/>
          <a:stretch/>
        </p:blipFill>
        <p:spPr>
          <a:xfrm>
            <a:off x="20" y="10"/>
            <a:ext cx="3967953" cy="3383270"/>
          </a:xfrm>
          <a:custGeom>
            <a:avLst/>
            <a:gdLst>
              <a:gd name="connsiteX0" fmla="*/ 0 w 3967973"/>
              <a:gd name="connsiteY0" fmla="*/ 0 h 3383280"/>
              <a:gd name="connsiteX1" fmla="*/ 3605273 w 3967973"/>
              <a:gd name="connsiteY1" fmla="*/ 0 h 3383280"/>
              <a:gd name="connsiteX2" fmla="*/ 3704836 w 3967973"/>
              <a:gd name="connsiteY2" fmla="*/ 163887 h 3383280"/>
              <a:gd name="connsiteX3" fmla="*/ 3967973 w 3967973"/>
              <a:gd name="connsiteY3" fmla="*/ 1203093 h 3383280"/>
              <a:gd name="connsiteX4" fmla="*/ 1787786 w 3967973"/>
              <a:gd name="connsiteY4" fmla="*/ 3383280 h 3383280"/>
              <a:gd name="connsiteX5" fmla="*/ 105448 w 3967973"/>
              <a:gd name="connsiteY5" fmla="*/ 2589894 h 3383280"/>
              <a:gd name="connsiteX6" fmla="*/ 0 w 3967973"/>
              <a:gd name="connsiteY6" fmla="*/ 2448881 h 338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DF42ECE-A50C-4170-8B15-A1530FAC65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3" r="15436" b="-5"/>
          <a:stretch/>
        </p:blipFill>
        <p:spPr>
          <a:xfrm>
            <a:off x="4825" y="4007260"/>
            <a:ext cx="3155071" cy="2850749"/>
          </a:xfrm>
          <a:custGeom>
            <a:avLst/>
            <a:gdLst>
              <a:gd name="connsiteX0" fmla="*/ 1358746 w 3155071"/>
              <a:gd name="connsiteY0" fmla="*/ 0 h 2850749"/>
              <a:gd name="connsiteX1" fmla="*/ 3155071 w 3155071"/>
              <a:gd name="connsiteY1" fmla="*/ 1796325 h 2850749"/>
              <a:gd name="connsiteX2" fmla="*/ 2848287 w 3155071"/>
              <a:gd name="connsiteY2" fmla="*/ 2800668 h 2850749"/>
              <a:gd name="connsiteX3" fmla="*/ 2810837 w 3155071"/>
              <a:gd name="connsiteY3" fmla="*/ 2850749 h 2850749"/>
              <a:gd name="connsiteX4" fmla="*/ 0 w 3155071"/>
              <a:gd name="connsiteY4" fmla="*/ 2850749 h 2850749"/>
              <a:gd name="connsiteX5" fmla="*/ 0 w 3155071"/>
              <a:gd name="connsiteY5" fmla="*/ 623564 h 2850749"/>
              <a:gd name="connsiteX6" fmla="*/ 88552 w 3155071"/>
              <a:gd name="connsiteY6" fmla="*/ 526132 h 2850749"/>
              <a:gd name="connsiteX7" fmla="*/ 1358746 w 3155071"/>
              <a:gd name="connsiteY7" fmla="*/ 0 h 285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004129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63408D-2219-4198-9FAF-0094A22AB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295" y="1396289"/>
            <a:ext cx="4668257" cy="1325563"/>
          </a:xfrm>
        </p:spPr>
        <p:txBody>
          <a:bodyPr>
            <a:normAutofit/>
          </a:bodyPr>
          <a:lstStyle/>
          <a:p>
            <a:r>
              <a:rPr lang="nl-NL"/>
              <a:t>Of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F87716B-576E-4C06-ABD3-DAFF1CEB2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0296" y="2871982"/>
            <a:ext cx="4668256" cy="3181684"/>
          </a:xfrm>
        </p:spPr>
        <p:txBody>
          <a:bodyPr anchor="t">
            <a:normAutofit/>
          </a:bodyPr>
          <a:lstStyle/>
          <a:p>
            <a:r>
              <a:rPr lang="nl-NL" sz="1800" dirty="0">
                <a:solidFill>
                  <a:schemeClr val="tx1"/>
                </a:solidFill>
              </a:rPr>
              <a:t>Medewerker watersport</a:t>
            </a:r>
          </a:p>
          <a:p>
            <a:r>
              <a:rPr lang="nl-NL" sz="1800" dirty="0">
                <a:solidFill>
                  <a:schemeClr val="tx1"/>
                </a:solidFill>
              </a:rPr>
              <a:t>Service monteur</a:t>
            </a:r>
          </a:p>
          <a:p>
            <a:r>
              <a:rPr lang="nl-NL" sz="1800" dirty="0">
                <a:solidFill>
                  <a:schemeClr val="tx1"/>
                </a:solidFill>
              </a:rPr>
              <a:t>Scheepstimmerman</a:t>
            </a:r>
          </a:p>
          <a:p>
            <a:endParaRPr lang="nl-NL" sz="1800" dirty="0"/>
          </a:p>
          <a:p>
            <a:endParaRPr lang="nl-NL" sz="1800" dirty="0"/>
          </a:p>
          <a:p>
            <a:endParaRPr lang="nl-NL" sz="18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3EF0B84-C08B-4AFA-86A3-29B1C431B9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" b="-4"/>
          <a:stretch/>
        </p:blipFill>
        <p:spPr>
          <a:xfrm>
            <a:off x="3559122" y="2661260"/>
            <a:ext cx="2788920" cy="278892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A8124E4-0312-4393-9650-F80ED56964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81" r="9930" b="-3"/>
          <a:stretch/>
        </p:blipFill>
        <p:spPr>
          <a:xfrm>
            <a:off x="20" y="10"/>
            <a:ext cx="3967953" cy="3383270"/>
          </a:xfrm>
          <a:custGeom>
            <a:avLst/>
            <a:gdLst>
              <a:gd name="connsiteX0" fmla="*/ 0 w 3967973"/>
              <a:gd name="connsiteY0" fmla="*/ 0 h 3383280"/>
              <a:gd name="connsiteX1" fmla="*/ 3605273 w 3967973"/>
              <a:gd name="connsiteY1" fmla="*/ 0 h 3383280"/>
              <a:gd name="connsiteX2" fmla="*/ 3704836 w 3967973"/>
              <a:gd name="connsiteY2" fmla="*/ 163887 h 3383280"/>
              <a:gd name="connsiteX3" fmla="*/ 3967973 w 3967973"/>
              <a:gd name="connsiteY3" fmla="*/ 1203093 h 3383280"/>
              <a:gd name="connsiteX4" fmla="*/ 1787786 w 3967973"/>
              <a:gd name="connsiteY4" fmla="*/ 3383280 h 3383280"/>
              <a:gd name="connsiteX5" fmla="*/ 105448 w 3967973"/>
              <a:gd name="connsiteY5" fmla="*/ 2589894 h 3383280"/>
              <a:gd name="connsiteX6" fmla="*/ 0 w 3967973"/>
              <a:gd name="connsiteY6" fmla="*/ 2448881 h 338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64A6F6D-28DF-4D63-8D51-9BD220C90C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40" r="3984"/>
          <a:stretch/>
        </p:blipFill>
        <p:spPr>
          <a:xfrm>
            <a:off x="4825" y="4007260"/>
            <a:ext cx="3155071" cy="2850749"/>
          </a:xfrm>
          <a:custGeom>
            <a:avLst/>
            <a:gdLst>
              <a:gd name="connsiteX0" fmla="*/ 1358746 w 3155071"/>
              <a:gd name="connsiteY0" fmla="*/ 0 h 2850749"/>
              <a:gd name="connsiteX1" fmla="*/ 3155071 w 3155071"/>
              <a:gd name="connsiteY1" fmla="*/ 1796325 h 2850749"/>
              <a:gd name="connsiteX2" fmla="*/ 2848287 w 3155071"/>
              <a:gd name="connsiteY2" fmla="*/ 2800668 h 2850749"/>
              <a:gd name="connsiteX3" fmla="*/ 2810837 w 3155071"/>
              <a:gd name="connsiteY3" fmla="*/ 2850749 h 2850749"/>
              <a:gd name="connsiteX4" fmla="*/ 0 w 3155071"/>
              <a:gd name="connsiteY4" fmla="*/ 2850749 h 2850749"/>
              <a:gd name="connsiteX5" fmla="*/ 0 w 3155071"/>
              <a:gd name="connsiteY5" fmla="*/ 623564 h 2850749"/>
              <a:gd name="connsiteX6" fmla="*/ 88552 w 3155071"/>
              <a:gd name="connsiteY6" fmla="*/ 526132 h 2850749"/>
              <a:gd name="connsiteX7" fmla="*/ 1358746 w 3155071"/>
              <a:gd name="connsiteY7" fmla="*/ 0 h 285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251800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004107-FB6E-44ED-B47B-D218E80F1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Maritiem Hotel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4474B7B-13AB-4FEA-AEB2-9B4D0D1FDD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924" r="-2" b="-2"/>
          <a:stretch/>
        </p:blipFill>
        <p:spPr>
          <a:xfrm>
            <a:off x="317635" y="299363"/>
            <a:ext cx="4160452" cy="304920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6DA75AFE-3D92-4434-9C02-24284E2471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059" r="2" b="15497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A853519-6707-4854-8C8C-E4CF7E48A0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51" r="-4" b="-4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6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79892C-9A33-4DD1-950C-0FB015BAA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nl-NL" dirty="0"/>
              <a:t>Kosten Huisvesting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84366E1-043E-4D48-9F74-36C9DBA41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anchor="t">
            <a:normAutofit/>
          </a:bodyPr>
          <a:lstStyle/>
          <a:p>
            <a:r>
              <a:rPr lang="nl-NL" sz="1800" dirty="0"/>
              <a:t>Afhankelijk van inkomen:</a:t>
            </a:r>
          </a:p>
          <a:p>
            <a:r>
              <a:rPr lang="nl-NL" sz="1800" dirty="0"/>
              <a:t>10 termijnen van €150 - € 270</a:t>
            </a:r>
          </a:p>
          <a:p>
            <a:endParaRPr lang="nl-NL" sz="1800" dirty="0"/>
          </a:p>
          <a:p>
            <a:r>
              <a:rPr lang="nl-NL" sz="1800" dirty="0"/>
              <a:t>Mogelijk dubbele kinderbijslag, bezoek hiervoor de website van het SVB.</a:t>
            </a:r>
          </a:p>
          <a:p>
            <a:endParaRPr lang="nl-NL" sz="18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34B2001-5C59-449C-8DBB-E97174ADEE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7" r="1472" b="-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586447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79DB35-5B0F-48CE-99A1-E3B919DBB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 fontScale="90000"/>
          </a:bodyPr>
          <a:lstStyle/>
          <a:p>
            <a:r>
              <a:rPr lang="nl-NL" dirty="0"/>
              <a:t>Waarom zou je voor Maritiem en Techniek kiezen?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0932E77-9B16-4A83-B59C-B5BFECD86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anchor="t">
            <a:normAutofit/>
          </a:bodyPr>
          <a:lstStyle/>
          <a:p>
            <a:r>
              <a:rPr lang="nl-NL" sz="1800" dirty="0">
                <a:solidFill>
                  <a:schemeClr val="tx1"/>
                </a:solidFill>
              </a:rPr>
              <a:t>Kleine school met goede sfeer</a:t>
            </a:r>
          </a:p>
          <a:p>
            <a:r>
              <a:rPr lang="nl-NL" sz="1800" dirty="0">
                <a:solidFill>
                  <a:schemeClr val="tx1"/>
                </a:solidFill>
              </a:rPr>
              <a:t>Praktijk maakt het leren leuker</a:t>
            </a:r>
          </a:p>
          <a:p>
            <a:r>
              <a:rPr lang="nl-NL" sz="1800" dirty="0">
                <a:solidFill>
                  <a:schemeClr val="tx1"/>
                </a:solidFill>
              </a:rPr>
              <a:t>Onderwijsconcept</a:t>
            </a:r>
          </a:p>
          <a:p>
            <a:r>
              <a:rPr lang="nl-NL" sz="1800" dirty="0">
                <a:solidFill>
                  <a:schemeClr val="tx1"/>
                </a:solidFill>
              </a:rPr>
              <a:t>Goede zorgstructuur en begeleiding</a:t>
            </a:r>
          </a:p>
          <a:p>
            <a:r>
              <a:rPr lang="nl-NL" sz="1800" dirty="0">
                <a:solidFill>
                  <a:schemeClr val="tx1"/>
                </a:solidFill>
              </a:rPr>
              <a:t>Vakmanschap</a:t>
            </a:r>
          </a:p>
          <a:p>
            <a:r>
              <a:rPr lang="nl-NL" sz="1800" dirty="0">
                <a:solidFill>
                  <a:schemeClr val="tx1"/>
                </a:solidFill>
              </a:rPr>
              <a:t>Goede doorstroom naar mbo en werkkansen</a:t>
            </a:r>
          </a:p>
          <a:p>
            <a:endParaRPr lang="nl-NL" sz="18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9CF903A-0330-4D15-8E4F-4834E46B95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7" r="1472" b="-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620952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FE8BB2-D7B6-4F27-924B-6F6DFC03D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nl-NL" dirty="0"/>
              <a:t>Overstappen 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2058714-CD9C-4573-B4BD-8F72024C8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anchor="t">
            <a:normAutofit/>
          </a:bodyPr>
          <a:lstStyle/>
          <a:p>
            <a:r>
              <a:rPr lang="nl-NL" sz="1800" dirty="0">
                <a:solidFill>
                  <a:schemeClr val="tx1"/>
                </a:solidFill>
              </a:rPr>
              <a:t>Instromen in klas 1,2 of 3</a:t>
            </a:r>
          </a:p>
          <a:p>
            <a:r>
              <a:rPr lang="nl-NL" sz="1800" dirty="0">
                <a:solidFill>
                  <a:schemeClr val="tx1"/>
                </a:solidFill>
              </a:rPr>
              <a:t>Motivatie= belangrijk, beroepsgericht examen telt zwaar mee</a:t>
            </a:r>
          </a:p>
          <a:p>
            <a:r>
              <a:rPr lang="nl-NL" sz="1800" dirty="0">
                <a:solidFill>
                  <a:schemeClr val="tx1"/>
                </a:solidFill>
              </a:rPr>
              <a:t>Afhankelijk van resultaten wordt gekeken in welke klas je geplaats wordt</a:t>
            </a:r>
          </a:p>
          <a:p>
            <a:r>
              <a:rPr lang="nl-NL" sz="1800" dirty="0">
                <a:solidFill>
                  <a:schemeClr val="tx1"/>
                </a:solidFill>
              </a:rPr>
              <a:t>Zorg dat uw kind tijdig gekeurd is voor de zeevaart of binnenvaart bij de uitstroomrichting Rijn-,binnen en kustvaart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3465CB8-4D8F-4CFC-904D-E856A06E56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7" r="1472" b="-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972468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0738EC-98CD-4B1E-A110-9FC3A3DBA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/>
              <a:t>  Vragen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7BEABC43-E536-4E1A-AF3D-2603814B72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158" r="28157" b="-1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76683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7">
            <a:extLst>
              <a:ext uri="{FF2B5EF4-FFF2-40B4-BE49-F238E27FC236}">
                <a16:creationId xmlns:a16="http://schemas.microsoft.com/office/drawing/2014/main" id="{7509B08A-C1EC-478C-86AF-60ADE06D9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69A7D39-3EBF-4FFC-B70A-EFBADAA03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290" y="685800"/>
            <a:ext cx="4818656" cy="4603749"/>
          </a:xfrm>
        </p:spPr>
        <p:txBody>
          <a:bodyPr>
            <a:normAutofit/>
          </a:bodyPr>
          <a:lstStyle/>
          <a:p>
            <a:pPr algn="r"/>
            <a:r>
              <a:rPr lang="nl-NL" sz="5200"/>
              <a:t>4 profieldelen </a:t>
            </a:r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221CC330-4259-4C32-BF8B-5FE13FFAB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bg2">
              <a:alpha val="9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9E3ABFD-7CEA-49F2-B56F-EE64688BC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5651" y="685800"/>
            <a:ext cx="4878959" cy="4603750"/>
          </a:xfrm>
        </p:spPr>
        <p:txBody>
          <a:bodyPr>
            <a:normAutofit/>
          </a:bodyPr>
          <a:lstStyle/>
          <a:p>
            <a:r>
              <a:rPr lang="nl-NL" sz="1900" dirty="0">
                <a:solidFill>
                  <a:schemeClr val="tx1"/>
                </a:solidFill>
              </a:rPr>
              <a:t>Profieldeel 1 Maritieme logistiek en communicatie</a:t>
            </a:r>
          </a:p>
          <a:p>
            <a:r>
              <a:rPr lang="nl-NL" sz="1900" dirty="0">
                <a:solidFill>
                  <a:schemeClr val="tx1"/>
                </a:solidFill>
              </a:rPr>
              <a:t>Profieldeel 2 Maritieme Veiligheid VCA</a:t>
            </a:r>
          </a:p>
          <a:p>
            <a:r>
              <a:rPr lang="nl-NL" sz="1900" dirty="0">
                <a:solidFill>
                  <a:schemeClr val="tx1"/>
                </a:solidFill>
              </a:rPr>
              <a:t>Profieldeel 3 Maritieme Installaties</a:t>
            </a:r>
          </a:p>
          <a:p>
            <a:r>
              <a:rPr lang="nl-NL" sz="1900" dirty="0">
                <a:solidFill>
                  <a:schemeClr val="tx1"/>
                </a:solidFill>
              </a:rPr>
              <a:t>Profieldeel 4 Reparatie en Onderhoud</a:t>
            </a:r>
          </a:p>
          <a:p>
            <a:r>
              <a:rPr lang="nl-NL" sz="1900" dirty="0">
                <a:solidFill>
                  <a:schemeClr val="tx1"/>
                </a:solidFill>
              </a:rPr>
              <a:t>Alle leerlingen volgen 4 modules en sluiten elke module af met een Proeve van Bekwaamheid </a:t>
            </a:r>
          </a:p>
          <a:p>
            <a:r>
              <a:rPr lang="nl-NL" sz="1900" dirty="0">
                <a:solidFill>
                  <a:schemeClr val="tx1"/>
                </a:solidFill>
              </a:rPr>
              <a:t>Let op de GL leerlingen volgen ook 4 modules i.p.v. 2 bij de andere profielen.</a:t>
            </a:r>
          </a:p>
        </p:txBody>
      </p:sp>
    </p:spTree>
    <p:extLst>
      <p:ext uri="{BB962C8B-B14F-4D97-AF65-F5344CB8AC3E}">
        <p14:creationId xmlns:p14="http://schemas.microsoft.com/office/powerpoint/2010/main" val="3049934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509B08A-C1EC-478C-86AF-60ADE06D9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FA8F99E-2216-46B3-AF3C-EB4CF918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862" y="506028"/>
            <a:ext cx="5211192" cy="5033638"/>
          </a:xfrm>
        </p:spPr>
        <p:txBody>
          <a:bodyPr>
            <a:normAutofit/>
          </a:bodyPr>
          <a:lstStyle/>
          <a:p>
            <a:pPr algn="r"/>
            <a:r>
              <a:rPr lang="nl-NL" sz="5200" dirty="0"/>
              <a:t>Vier Proeve van Bekwaamheid in leerjaar 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1CC330-4259-4C32-BF8B-5FE13FFAB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bg2">
              <a:alpha val="9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7304018-79F6-4137-9F11-FDD19900E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7895" y="1127125"/>
            <a:ext cx="4878959" cy="4603750"/>
          </a:xfrm>
        </p:spPr>
        <p:txBody>
          <a:bodyPr>
            <a:normAutofit fontScale="85000" lnSpcReduction="20000"/>
          </a:bodyPr>
          <a:lstStyle/>
          <a:p>
            <a:r>
              <a:rPr lang="nl-NL" dirty="0">
                <a:solidFill>
                  <a:schemeClr val="tx1"/>
                </a:solidFill>
              </a:rPr>
              <a:t>Een leerling sluit een module af met een Proeve van Bekwaamheid als:</a:t>
            </a:r>
          </a:p>
          <a:p>
            <a:r>
              <a:rPr lang="nl-NL" dirty="0">
                <a:solidFill>
                  <a:schemeClr val="tx1"/>
                </a:solidFill>
              </a:rPr>
              <a:t>De theorie van een module voldoende is afgesloten door minimaal 80% goed te hebben van de eindtoets.</a:t>
            </a:r>
          </a:p>
          <a:p>
            <a:r>
              <a:rPr lang="nl-NL" dirty="0">
                <a:solidFill>
                  <a:schemeClr val="tx1"/>
                </a:solidFill>
              </a:rPr>
              <a:t>Alle praktijkopdrachten voldoende of goed zijn afgerond</a:t>
            </a:r>
          </a:p>
          <a:p>
            <a:r>
              <a:rPr lang="nl-NL" dirty="0">
                <a:solidFill>
                  <a:schemeClr val="tx1"/>
                </a:solidFill>
              </a:rPr>
              <a:t>Het eindcijfer Maritiem en Techniek wordt als volgt berekend:</a:t>
            </a:r>
          </a:p>
          <a:p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(PvB1+PvB2+PvB3+PvB4)/4= CE cijfer profiel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Het eindcijfer </a:t>
            </a: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MaTe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blijft in de zak/slaagregeling meetellen bij het bepalen van de 5,5 regel zoals dat bij een CSPE  het geval is</a:t>
            </a:r>
          </a:p>
          <a:p>
            <a:endParaRPr lang="nl-NL" dirty="0">
              <a:solidFill>
                <a:schemeClr val="tx1"/>
              </a:solidFill>
            </a:endParaRPr>
          </a:p>
          <a:p>
            <a:endParaRPr lang="nl-NL" dirty="0">
              <a:solidFill>
                <a:schemeClr val="tx1"/>
              </a:solidFill>
            </a:endParaRPr>
          </a:p>
          <a:p>
            <a:endParaRPr lang="nl-N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394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321515B3-D7DF-4C4F-A467-045381880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CD6108A-1D8E-46D5-8A5F-141B90C05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8579" y="4487332"/>
            <a:ext cx="5627158" cy="15070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l-NL" sz="3300"/>
              <a:t>2 uitstroomrichtingen met verschillende keuzevakken.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FD1480D-2BAC-423B-987F-F8AC042DBB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44" r="18982" b="2"/>
          <a:stretch/>
        </p:blipFill>
        <p:spPr>
          <a:xfrm>
            <a:off x="831" y="10"/>
            <a:ext cx="3502025" cy="420623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151BE58-3C40-4160-AA3C-62BAA3889C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26" r="11223" b="3"/>
          <a:stretch/>
        </p:blipFill>
        <p:spPr>
          <a:xfrm>
            <a:off x="-2343" y="4206240"/>
            <a:ext cx="3505199" cy="265176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92B5888-4BF0-4E59-9F0E-BF9B0A8DE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4612" y="685800"/>
            <a:ext cx="6626072" cy="3615267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chemeClr val="tx1"/>
                </a:solidFill>
              </a:rPr>
              <a:t>Rijn-,binnen en kustvaart</a:t>
            </a:r>
          </a:p>
          <a:p>
            <a:r>
              <a:rPr lang="nl-NL" dirty="0">
                <a:solidFill>
                  <a:schemeClr val="tx1"/>
                </a:solidFill>
              </a:rPr>
              <a:t>Scheeps-en jachtbouw</a:t>
            </a:r>
          </a:p>
          <a:p>
            <a:r>
              <a:rPr lang="nl-NL" dirty="0">
                <a:solidFill>
                  <a:srgbClr val="FF0000"/>
                </a:solidFill>
              </a:rPr>
              <a:t>Keuze kan het beste in leerjaar 3 al gemaakt worden!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0D9B5C-0C7A-4DB1-BD34-5F267130C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9667085-F7BD-4A03-92CF-22ED6F2B46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4411341-4997-4B9D-BB9B-4BF14574AC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4">
              <a:extLst>
                <a:ext uri="{FF2B5EF4-FFF2-40B4-BE49-F238E27FC236}">
                  <a16:creationId xmlns:a16="http://schemas.microsoft.com/office/drawing/2014/main" id="{F868991E-A4D1-4796-86E1-C2DC1C97E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C468045-48FC-43D1-9CAC-BB8A5598B6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E9FBD81-3F27-4C7D-8DEA-3E15112C50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27665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90FE681-1E05-478A-89DC-5F7AB37CF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EF057CC-1AF6-4B15-A19C-047F4EC75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685799"/>
            <a:ext cx="3747111" cy="4892040"/>
          </a:xfrm>
        </p:spPr>
        <p:txBody>
          <a:bodyPr>
            <a:normAutofit/>
          </a:bodyPr>
          <a:lstStyle/>
          <a:p>
            <a:pPr algn="r"/>
            <a:r>
              <a:rPr lang="nl-NL"/>
              <a:t>Verschillen Rijn-, binnen en kustvaart en Scheeps-en jachtbouw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E2F21DC-5F0E-42CF-B89C-C1E25E175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0783" y="1532373"/>
            <a:ext cx="0" cy="3198892"/>
          </a:xfrm>
          <a:prstGeom prst="line">
            <a:avLst/>
          </a:prstGeom>
          <a:ln w="19050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2E87C7F-AFC3-447F-8B8D-3F908244F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9962" y="685799"/>
            <a:ext cx="6288260" cy="4892040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chemeClr val="tx1"/>
                </a:solidFill>
              </a:rPr>
              <a:t>Rijn-,binnen en kustvaart is er de mogelijkheid om de beroepskwalificatie ´ Matroos Binnenvaart´ te halen.</a:t>
            </a:r>
          </a:p>
          <a:p>
            <a:r>
              <a:rPr lang="nl-NL" dirty="0">
                <a:solidFill>
                  <a:schemeClr val="tx1"/>
                </a:solidFill>
              </a:rPr>
              <a:t>Rijn-,binnen en kustvaart zijn er 4 weekvaarten</a:t>
            </a:r>
          </a:p>
          <a:p>
            <a:r>
              <a:rPr lang="nl-NL" dirty="0">
                <a:solidFill>
                  <a:schemeClr val="tx1"/>
                </a:solidFill>
              </a:rPr>
              <a:t>Scheeps-en jachtbouw leerlingen hebben 2 weken stage in klas 3</a:t>
            </a:r>
          </a:p>
          <a:p>
            <a:r>
              <a:rPr lang="nl-NL" dirty="0">
                <a:solidFill>
                  <a:schemeClr val="tx1"/>
                </a:solidFill>
              </a:rPr>
              <a:t>GL leerlingen lopen 2 weken stage in klas 4 en Basis of kader leerlingen lopen 1 dag stage in de week.</a:t>
            </a:r>
          </a:p>
          <a:p>
            <a:r>
              <a:rPr lang="nl-NL" dirty="0">
                <a:solidFill>
                  <a:schemeClr val="tx1"/>
                </a:solidFill>
              </a:rPr>
              <a:t>Intern zijn is alleen verplicht in leerjaar 3 en 4 als de leerling een beroepskwalificatie wil halen.</a:t>
            </a:r>
          </a:p>
        </p:txBody>
      </p:sp>
    </p:spTree>
    <p:extLst>
      <p:ext uri="{BB962C8B-B14F-4D97-AF65-F5344CB8AC3E}">
        <p14:creationId xmlns:p14="http://schemas.microsoft.com/office/powerpoint/2010/main" val="1639024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43C191-37FA-4AC7-BC44-3B980786A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nl-NL" dirty="0">
                <a:solidFill>
                  <a:srgbClr val="FFFFFF"/>
                </a:solidFill>
              </a:rPr>
              <a:t>Uitstroomrichting 1</a:t>
            </a:r>
            <a:br>
              <a:rPr lang="nl-NL" dirty="0">
                <a:solidFill>
                  <a:srgbClr val="FFFFFF"/>
                </a:solidFill>
              </a:rPr>
            </a:br>
            <a:r>
              <a:rPr lang="nl-NL" dirty="0">
                <a:solidFill>
                  <a:srgbClr val="FFFFFF"/>
                </a:solidFill>
              </a:rPr>
              <a:t>Rijn-,binnen en kustvaart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7498B9-CAC0-4BBF-8B8C-A591A99A3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nl-NL" sz="4400" dirty="0">
                <a:solidFill>
                  <a:schemeClr val="bg1"/>
                </a:solidFill>
              </a:rPr>
              <a:t>Rijn-,binnen en kustvaart </a:t>
            </a:r>
          </a:p>
          <a:p>
            <a:endParaRPr lang="nl-NL" sz="4400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rgbClr val="FF0000"/>
                </a:solidFill>
                <a:highlight>
                  <a:srgbClr val="FFFF00"/>
                </a:highlight>
              </a:rPr>
              <a:t>Beroepskwalificatie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9838B0E-7C98-4B3F-A9D6-12364875E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32" r="10981" b="-1"/>
          <a:stretch/>
        </p:blipFill>
        <p:spPr>
          <a:xfrm>
            <a:off x="401948" y="333975"/>
            <a:ext cx="7058306" cy="410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395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D50B4C-C1F0-41C0-A93E-E21D62AF7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</p:spPr>
        <p:txBody>
          <a:bodyPr>
            <a:normAutofit/>
          </a:bodyPr>
          <a:lstStyle/>
          <a:p>
            <a:r>
              <a:rPr lang="nl-NL"/>
              <a:t>Keuzevakken Rijn-,Binnen en Kustvaart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C0DE232-5BF7-411A-84FB-515795915F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7998"/>
          <a:stretch/>
        </p:blipFill>
        <p:spPr>
          <a:xfrm>
            <a:off x="791239" y="978120"/>
            <a:ext cx="5304759" cy="3086937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7232BE-9035-48E2-8FD2-1666DDDBE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9654" y="733647"/>
            <a:ext cx="4419171" cy="3575884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FF0000"/>
                </a:solidFill>
              </a:rPr>
              <a:t>Werken  en leven aan boord</a:t>
            </a:r>
          </a:p>
          <a:p>
            <a:r>
              <a:rPr lang="nl-NL" dirty="0">
                <a:solidFill>
                  <a:srgbClr val="FF0000"/>
                </a:solidFill>
              </a:rPr>
              <a:t>Lading behandeling aan boord</a:t>
            </a:r>
          </a:p>
          <a:p>
            <a:r>
              <a:rPr lang="nl-NL" dirty="0">
                <a:solidFill>
                  <a:srgbClr val="FF0000"/>
                </a:solidFill>
              </a:rPr>
              <a:t>Navigatie</a:t>
            </a:r>
          </a:p>
          <a:p>
            <a:r>
              <a:rPr lang="nl-NL" dirty="0">
                <a:solidFill>
                  <a:srgbClr val="FF0000"/>
                </a:solidFill>
              </a:rPr>
              <a:t>Scheepskennis</a:t>
            </a:r>
          </a:p>
        </p:txBody>
      </p:sp>
    </p:spTree>
    <p:extLst>
      <p:ext uri="{BB962C8B-B14F-4D97-AF65-F5344CB8AC3E}">
        <p14:creationId xmlns:p14="http://schemas.microsoft.com/office/powerpoint/2010/main" val="1443794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9">
            <a:extLst>
              <a:ext uri="{FF2B5EF4-FFF2-40B4-BE49-F238E27FC236}">
                <a16:creationId xmlns:a16="http://schemas.microsoft.com/office/drawing/2014/main" id="{321515B3-D7DF-4C4F-A467-045381880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CAC3E1-2807-4073-B17D-A3109B210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8579" y="4487332"/>
            <a:ext cx="5627158" cy="1507067"/>
          </a:xfrm>
        </p:spPr>
        <p:txBody>
          <a:bodyPr>
            <a:normAutofit/>
          </a:bodyPr>
          <a:lstStyle/>
          <a:p>
            <a:r>
              <a:rPr lang="nl-NL"/>
              <a:t>Beroepsgerichte  onderdelen RBK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E89DC8D-9541-4AB5-B4A0-0E9B2164B7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745" b="4"/>
          <a:stretch/>
        </p:blipFill>
        <p:spPr>
          <a:xfrm flipH="1">
            <a:off x="831" y="10"/>
            <a:ext cx="3502025" cy="420623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AF341CB-D92E-45DE-8D67-D3DE8CF9C4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98" r="28856"/>
          <a:stretch/>
        </p:blipFill>
        <p:spPr>
          <a:xfrm>
            <a:off x="-2343" y="4206240"/>
            <a:ext cx="3505199" cy="265176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1749157-EB63-4079-9FD3-24A7FE8A4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4612" y="685800"/>
            <a:ext cx="6626072" cy="36152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l-NL" sz="1700"/>
              <a:t>Metaaltechniek 3</a:t>
            </a:r>
            <a:r>
              <a:rPr lang="nl-NL" sz="1700" baseline="30000"/>
              <a:t>e</a:t>
            </a:r>
            <a:r>
              <a:rPr lang="nl-NL" sz="1700"/>
              <a:t>  leerjaar</a:t>
            </a:r>
          </a:p>
          <a:p>
            <a:pPr>
              <a:lnSpc>
                <a:spcPct val="90000"/>
              </a:lnSpc>
            </a:pPr>
            <a:r>
              <a:rPr lang="nl-NL" sz="1700"/>
              <a:t>Reddingszwemmen 4</a:t>
            </a:r>
            <a:r>
              <a:rPr lang="nl-NL" sz="1700" baseline="30000"/>
              <a:t>e</a:t>
            </a:r>
            <a:r>
              <a:rPr lang="nl-NL" sz="1700"/>
              <a:t> leerjaar</a:t>
            </a:r>
          </a:p>
          <a:p>
            <a:pPr>
              <a:lnSpc>
                <a:spcPct val="90000"/>
              </a:lnSpc>
            </a:pPr>
            <a:r>
              <a:rPr lang="nl-NL" sz="1700"/>
              <a:t>VCA  3</a:t>
            </a:r>
            <a:r>
              <a:rPr lang="nl-NL" sz="1700" baseline="30000"/>
              <a:t>e</a:t>
            </a:r>
            <a:r>
              <a:rPr lang="nl-NL" sz="1700"/>
              <a:t> leerjaar</a:t>
            </a:r>
          </a:p>
          <a:p>
            <a:pPr>
              <a:lnSpc>
                <a:spcPct val="90000"/>
              </a:lnSpc>
            </a:pPr>
            <a:r>
              <a:rPr lang="nl-NL" sz="1700"/>
              <a:t>Knopen en splitsen</a:t>
            </a:r>
          </a:p>
          <a:p>
            <a:pPr>
              <a:lnSpc>
                <a:spcPct val="90000"/>
              </a:lnSpc>
            </a:pPr>
            <a:r>
              <a:rPr lang="nl-NL" sz="1700"/>
              <a:t>Roeien, wrikken en buitenboordmotor varen</a:t>
            </a:r>
          </a:p>
          <a:p>
            <a:pPr>
              <a:lnSpc>
                <a:spcPct val="90000"/>
              </a:lnSpc>
            </a:pPr>
            <a:r>
              <a:rPr lang="nl-NL" sz="1700"/>
              <a:t>Les op de opleidingsschepen</a:t>
            </a:r>
          </a:p>
          <a:p>
            <a:pPr>
              <a:lnSpc>
                <a:spcPct val="90000"/>
              </a:lnSpc>
            </a:pPr>
            <a:r>
              <a:rPr lang="nl-NL" sz="1700"/>
              <a:t>Simulator varen</a:t>
            </a:r>
          </a:p>
          <a:p>
            <a:pPr>
              <a:lnSpc>
                <a:spcPct val="90000"/>
              </a:lnSpc>
            </a:pPr>
            <a:r>
              <a:rPr lang="nl-NL" sz="1700"/>
              <a:t>Praktische opdrachten in het Maritieme Techniek lokaal</a:t>
            </a:r>
          </a:p>
          <a:p>
            <a:pPr>
              <a:lnSpc>
                <a:spcPct val="90000"/>
              </a:lnSpc>
            </a:pPr>
            <a:r>
              <a:rPr lang="nl-NL" sz="1700"/>
              <a:t>Vaarweken en dagvaarten</a:t>
            </a: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1D0D9B5C-0C7A-4DB1-BD34-5F267130C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9667085-F7BD-4A03-92CF-22ED6F2B46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4411341-4997-4B9D-BB9B-4BF14574AC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868991E-A4D1-4796-86E1-C2DC1C97E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C468045-48FC-43D1-9CAC-BB8A5598B6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E9FBD81-3F27-4C7D-8DEA-3E15112C50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98948028"/>
      </p:ext>
    </p:extLst>
  </p:cSld>
  <p:clrMapOvr>
    <a:masterClrMapping/>
  </p:clrMapOvr>
</p:sld>
</file>

<file path=ppt/theme/theme1.xml><?xml version="1.0" encoding="utf-8"?>
<a:theme xmlns:a="http://schemas.openxmlformats.org/drawingml/2006/main" name="Segment">
  <a:themeElements>
    <a:clrScheme name="Segment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gmen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gmen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d842b40-71c2-4f43-9b6e-41eeca808938" xsi:nil="true"/>
    <lcf76f155ced4ddcb4097134ff3c332f xmlns="54ea51a2-5453-40c0-bbc8-63127d938e76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6E52A938308347BAA1B9267DB9BEB9" ma:contentTypeVersion="" ma:contentTypeDescription="Een nieuw document maken." ma:contentTypeScope="" ma:versionID="f89cc912600d2f1177ad4ec6f4fa8eaa">
  <xsd:schema xmlns:xsd="http://www.w3.org/2001/XMLSchema" xmlns:xs="http://www.w3.org/2001/XMLSchema" xmlns:p="http://schemas.microsoft.com/office/2006/metadata/properties" xmlns:ns2="54ea51a2-5453-40c0-bbc8-63127d938e76" xmlns:ns3="dd842b40-71c2-4f43-9b6e-41eeca808938" xmlns:ns4="624e36ca-1a51-4dc5-aef8-6678fcc54c8f" targetNamespace="http://schemas.microsoft.com/office/2006/metadata/properties" ma:root="true" ma:fieldsID="d5e9ab88d47c1bd86636d9aa68e6e82e" ns2:_="" ns3:_="" ns4:_="">
    <xsd:import namespace="54ea51a2-5453-40c0-bbc8-63127d938e76"/>
    <xsd:import namespace="dd842b40-71c2-4f43-9b6e-41eeca808938"/>
    <xsd:import namespace="624e36ca-1a51-4dc5-aef8-6678fcc54c8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4:SharedWithUsers" minOccurs="0"/>
                <xsd:element ref="ns4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ea51a2-5453-40c0-bbc8-63127d938e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c20f6019-97cc-4427-8ef6-88c7a5e0784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842b40-71c2-4f43-9b6e-41eeca80893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8f25aee-921a-4f4b-aa1f-6b5c808ac6a4}" ma:internalName="TaxCatchAll" ma:showField="CatchAllData" ma:web="6701ade4-895b-4a83-865f-8cfdfe1c8b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4e36ca-1a51-4dc5-aef8-6678fcc54c8f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2325606-09CC-4996-B4E0-0532DFEBE16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34576B8-A1A9-4230-8338-F72A1765C5D6}">
  <ds:schemaRefs>
    <ds:schemaRef ds:uri="http://schemas.microsoft.com/office/2006/metadata/properties"/>
    <ds:schemaRef ds:uri="http://schemas.microsoft.com/office/infopath/2007/PartnerControls"/>
    <ds:schemaRef ds:uri="218a0731-c2cf-401f-9f2c-f3897926a75c"/>
    <ds:schemaRef ds:uri="dd842b40-71c2-4f43-9b6e-41eeca808938"/>
  </ds:schemaRefs>
</ds:datastoreItem>
</file>

<file path=customXml/itemProps3.xml><?xml version="1.0" encoding="utf-8"?>
<ds:datastoreItem xmlns:ds="http://schemas.openxmlformats.org/officeDocument/2006/customXml" ds:itemID="{95F3B15C-26E0-4440-847A-DF4F63D2C4BD}"/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617</Words>
  <Application>Microsoft Office PowerPoint</Application>
  <PresentationFormat>Breedbeeld</PresentationFormat>
  <Paragraphs>121</Paragraphs>
  <Slides>26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32" baseType="lpstr">
      <vt:lpstr>Aptos</vt:lpstr>
      <vt:lpstr>Arial</vt:lpstr>
      <vt:lpstr>Calibri</vt:lpstr>
      <vt:lpstr>Century Gothic</vt:lpstr>
      <vt:lpstr>Wingdings 3</vt:lpstr>
      <vt:lpstr>Segment</vt:lpstr>
      <vt:lpstr>Maritiem en  Techniek 2026</vt:lpstr>
      <vt:lpstr>Programma</vt:lpstr>
      <vt:lpstr>4 profieldelen </vt:lpstr>
      <vt:lpstr>Vier Proeve van Bekwaamheid in leerjaar 3</vt:lpstr>
      <vt:lpstr>2 uitstroomrichtingen met verschillende keuzevakken.</vt:lpstr>
      <vt:lpstr>Verschillen Rijn-, binnen en kustvaart en Scheeps-en jachtbouw</vt:lpstr>
      <vt:lpstr>Uitstroomrichting 1 Rijn-,binnen en kustvaart </vt:lpstr>
      <vt:lpstr>Keuzevakken Rijn-,Binnen en Kustvaart</vt:lpstr>
      <vt:lpstr>Beroepsgerichte  onderdelen RBK</vt:lpstr>
      <vt:lpstr>Belangrijke Eigenschappen</vt:lpstr>
      <vt:lpstr>Geslaagd en dan?</vt:lpstr>
      <vt:lpstr>Zeevaart</vt:lpstr>
      <vt:lpstr>Binnenvaart</vt:lpstr>
      <vt:lpstr>Maar ook Marine, Stuwadoor of Visserij</vt:lpstr>
      <vt:lpstr>Of onderwaterlasser, vletterlieden, havenmeester</vt:lpstr>
      <vt:lpstr>Uitstroomrichting 2 Scheeps- en jachtbouw</vt:lpstr>
      <vt:lpstr>Beroepsgerichte onderdelen Scheeps-en jachtbouw</vt:lpstr>
      <vt:lpstr>Belangrijke eigenschappen</vt:lpstr>
      <vt:lpstr>Geslaagd en dan?</vt:lpstr>
      <vt:lpstr>Scheeps- en jachtbouwkundige</vt:lpstr>
      <vt:lpstr>Of</vt:lpstr>
      <vt:lpstr>Maritiem Hotel</vt:lpstr>
      <vt:lpstr>Kosten Huisvesting</vt:lpstr>
      <vt:lpstr>Waarom zou je voor Maritiem en Techniek kiezen?</vt:lpstr>
      <vt:lpstr>Overstappen ?</vt:lpstr>
      <vt:lpstr>  Vragen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Maritiem en  Techniek 2023</dc:title>
  <dc:creator>Kapteijn, G.</dc:creator>
  <cp:lastModifiedBy>Kapteijn, G.</cp:lastModifiedBy>
  <cp:revision>5</cp:revision>
  <dcterms:created xsi:type="dcterms:W3CDTF">2023-04-05T15:38:15Z</dcterms:created>
  <dcterms:modified xsi:type="dcterms:W3CDTF">2026-04-01T16:35:29Z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0x010100096E52A938308347BAA1B9267DB9BEB9</vt:lpwstr>
  </property>
  <property fmtid="{D5CDD505-2E9C-101B-9397-08002B2CF9AE}" pid="3" name="MediaServiceImageTags">
    <vt:lpwstr/>
  </property>
</Properties>
</file>