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6"/>
  </p:notesMasterIdLst>
  <p:sldIdLst>
    <p:sldId id="350" r:id="rId5"/>
    <p:sldId id="256" r:id="rId6"/>
    <p:sldId id="257" r:id="rId7"/>
    <p:sldId id="277" r:id="rId8"/>
    <p:sldId id="326" r:id="rId9"/>
    <p:sldId id="336" r:id="rId10"/>
    <p:sldId id="317" r:id="rId11"/>
    <p:sldId id="318" r:id="rId12"/>
    <p:sldId id="319" r:id="rId13"/>
    <p:sldId id="325" r:id="rId14"/>
    <p:sldId id="330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28" autoAdjust="0"/>
    <p:restoredTop sz="95220" autoAdjust="0"/>
  </p:normalViewPr>
  <p:slideViewPr>
    <p:cSldViewPr>
      <p:cViewPr varScale="1">
        <p:scale>
          <a:sx n="82" d="100"/>
          <a:sy n="82" d="100"/>
        </p:scale>
        <p:origin x="11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39495-CFD1-4DD1-8425-22118070D75A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EEBE-C992-4286-B460-93C6F01A64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899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27FA0-18BB-6247-BC18-40FB33372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A8B90-CFB3-C44F-B397-8CA2A098D6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967AF-BB12-7145-99B7-0A7FBF491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9D7AE-F07A-EC4A-A103-CD47D92B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F0114-E95B-884B-9BC2-50DF8A8DC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8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05E10-FC1F-5143-9189-7B7D258D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223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99FFA-CF10-F341-A03E-61DC90842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16425"/>
            <a:ext cx="7886700" cy="35383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41C2B-68D5-FF41-96CB-87F9A043D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BF3AC-991F-8441-A5E0-D59CB1456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7A8EF-F774-7F4A-A4EA-038EAD7ED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4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1FAFA-BD8B-AA40-AC71-85861BF3D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1110E-7CDF-5F45-AD3F-90FDD8595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B404E-71D7-3840-846B-8C3A6B75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B7768-105E-7F4D-902E-4EC72DCC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12027-F2E2-E842-AFFD-9E45BA27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7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F47B2-1258-C745-A93E-FF8F5FDC4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22327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54930-E01F-E44C-870A-AD2CFC5023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223192"/>
            <a:ext cx="3867150" cy="33427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5AC5B-9ED2-3C4E-8429-010DE20C5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223190"/>
            <a:ext cx="3867150" cy="334272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03EBF-13B9-F342-8B23-84727082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B2C8D-D811-5649-A5F3-7E59DB7BB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55127-D4BE-0D4C-95A2-2A54CF849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5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2D062-B669-204C-8DB1-5C401EFAE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9363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B7F8D-351A-7E4B-B4BC-E705CE94E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1" y="2148302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52EC66-BAFD-2844-BDFB-52192CF57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1" y="2972214"/>
            <a:ext cx="3868737" cy="2671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741B61-ADA7-5746-8F81-E8155CDCB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7563" y="2148302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F94CED-B9D5-2C4C-AC82-C5188D26F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7563" y="2972214"/>
            <a:ext cx="3887788" cy="2671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41C983-81BD-314F-B3C1-E6BCFA98B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3F2F97-1BC4-4A43-A8CC-9795A4D16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733A69-DE52-FE43-8A04-626B00762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BBBD-1B64-3F42-B29A-B154EAACF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223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5EDCFA-64C3-0943-9BA2-0F3E03531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6E274-21AB-0C49-AAE9-FF6859274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696E9-B811-264D-953E-F8FBF0D8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3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D6E08-5325-D84A-966B-1ED88294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95819F-CF4C-C040-9D3B-EEC907B5F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EC5CA-38C8-7247-8696-E3BA0D48A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7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63221-8DA2-594F-BA1B-CFE2F40FB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646044"/>
            <a:ext cx="2949575" cy="1411357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80AD3-9428-CA46-9805-4FE4BEA37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475" y="1257302"/>
            <a:ext cx="4629150" cy="451885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E40099-00AC-BD43-BE56-9A1FD7138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2057402"/>
            <a:ext cx="2949575" cy="371875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00E94-B80C-F845-8A69-1B368E0FC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1B213-D7B7-E74E-A6E0-999942F5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C29B2-CA16-8A4D-BEF3-CBC97C9BB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5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315A9-03F1-F04C-831B-DB528FDDE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586407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65381-B039-A14A-A844-650364104B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1216025"/>
            <a:ext cx="4629150" cy="447909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A3DE82-2401-054A-BC1D-4F9793BAD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2285998"/>
            <a:ext cx="2949575" cy="340912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10A45-28B7-654B-AE5B-AE6CEB15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E11096-3281-1F4D-9510-4E9ED8575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91D1C-4E83-F54F-B654-1EA64C932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0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B40B9E-A447-5B44-BF1A-DE19BB2F8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B6E82-9584-F943-92A8-3D7290F6B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EE56B-9F93-5B4B-842D-0C0A45991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586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1CC6F-8952-EA4F-997B-DE7437612717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FC7DE-10D7-B641-8CDC-3CD56DB75B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58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CA159-651F-7747-97D9-E892055811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586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9DACC-2B0A-9545-9FB9-70CBDA89FEE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8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77386C7B-5192-4531-9F2A-0AACC3D63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1514549"/>
          </a:xfrm>
        </p:spPr>
        <p:txBody>
          <a:bodyPr/>
          <a:lstStyle/>
          <a:p>
            <a:r>
              <a:rPr lang="nl-NL" dirty="0"/>
              <a:t>Informatieavond profielvoorlichting</a:t>
            </a:r>
          </a:p>
        </p:txBody>
      </p:sp>
      <p:sp>
        <p:nvSpPr>
          <p:cNvPr id="11" name="Ondertitel 10">
            <a:extLst>
              <a:ext uri="{FF2B5EF4-FFF2-40B4-BE49-F238E27FC236}">
                <a16:creationId xmlns:a16="http://schemas.microsoft.com/office/drawing/2014/main" id="{D10B8BCF-7228-4A8A-888F-8F57E373F6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9600" dirty="0"/>
              <a:t>M&amp;T</a:t>
            </a:r>
          </a:p>
        </p:txBody>
      </p:sp>
    </p:spTree>
    <p:extLst>
      <p:ext uri="{BB962C8B-B14F-4D97-AF65-F5344CB8AC3E}">
        <p14:creationId xmlns:p14="http://schemas.microsoft.com/office/powerpoint/2010/main" val="3345411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E43B5E-4891-4462-A693-F96BDD2CA35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/>
          <a:lstStyle/>
          <a:p>
            <a:r>
              <a:rPr lang="nl-NL" dirty="0"/>
              <a:t>Keuzevakken vervolg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F7D045-D539-45B7-A6A6-9FF065C4B7E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78867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dirty="0"/>
          </a:p>
          <a:p>
            <a:r>
              <a:rPr lang="nl-NL" sz="2400" dirty="0"/>
              <a:t>De keuzevakken worden op school uitgevoerd.</a:t>
            </a:r>
          </a:p>
          <a:p>
            <a:r>
              <a:rPr lang="nl-NL" sz="2400" dirty="0"/>
              <a:t>Keuzevakken kunnen een voordeel (studieverkorting) geven op het mbo.</a:t>
            </a:r>
          </a:p>
          <a:p>
            <a:endParaRPr lang="nl-NL" sz="2400" dirty="0"/>
          </a:p>
          <a:p>
            <a:r>
              <a:rPr lang="nl-NL" sz="2400" dirty="0"/>
              <a:t>Het is ook mogelijk om een keuzevak uit een ander profiel te volgen, bijvoorbeeld een keuzevak van BWI,  </a:t>
            </a:r>
            <a:r>
              <a:rPr lang="nl-NL" sz="2400" dirty="0" err="1"/>
              <a:t>Pie</a:t>
            </a:r>
            <a:r>
              <a:rPr lang="nl-NL" sz="2400" dirty="0"/>
              <a:t> of </a:t>
            </a:r>
            <a:r>
              <a:rPr lang="nl-NL" sz="2400" dirty="0" err="1"/>
              <a:t>MaT</a:t>
            </a:r>
            <a:endParaRPr lang="nl-NL" sz="2400" dirty="0">
              <a:cs typeface="Arial"/>
            </a:endParaRPr>
          </a:p>
          <a:p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7697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2A2794-2579-4CD7-88FB-FB200DF7D4E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0212" y="712177"/>
            <a:ext cx="8229600" cy="3444875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Bedankt voor uw interesse en</a:t>
            </a:r>
            <a:br>
              <a:rPr lang="nl-NL" dirty="0"/>
            </a:br>
            <a:r>
              <a:rPr lang="nl-NL" dirty="0"/>
              <a:t>succes bij het helpen van uw kind met het maken van de juiste profielkeuze . </a:t>
            </a:r>
            <a:br>
              <a:rPr lang="nl-NL" dirty="0"/>
            </a:br>
            <a:br>
              <a:rPr lang="nl-NL" dirty="0"/>
            </a:br>
            <a:endParaRPr lang="nl-NL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9499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06637"/>
          </a:xfrm>
        </p:spPr>
        <p:txBody>
          <a:bodyPr>
            <a:normAutofit fontScale="90000"/>
          </a:bodyPr>
          <a:lstStyle/>
          <a:p>
            <a:br>
              <a:rPr lang="nl-NL" sz="60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nl-NL" sz="6000" dirty="0">
                <a:solidFill>
                  <a:srgbClr val="0070C0"/>
                </a:solidFill>
              </a:rPr>
              <a:t>        </a:t>
            </a: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br>
              <a:rPr lang="nl-NL" sz="6000" dirty="0">
                <a:solidFill>
                  <a:srgbClr val="0070C0"/>
                </a:solidFill>
              </a:rPr>
            </a:br>
            <a:r>
              <a:rPr lang="nl-NL" sz="5300" dirty="0">
                <a:solidFill>
                  <a:srgbClr val="0070C0"/>
                </a:solidFill>
              </a:rPr>
              <a:t>M&amp;T</a:t>
            </a:r>
            <a:r>
              <a:rPr lang="nl-NL" sz="5300" dirty="0"/>
              <a:t> staat voor:</a:t>
            </a:r>
            <a:br>
              <a:rPr lang="nl-NL" sz="5300" dirty="0"/>
            </a:br>
            <a:br>
              <a:rPr lang="nl-NL" sz="5300" dirty="0"/>
            </a:br>
            <a:r>
              <a:rPr lang="nl-NL" sz="4000" dirty="0">
                <a:solidFill>
                  <a:schemeClr val="tx1">
                    <a:lumMod val="95000"/>
                  </a:schemeClr>
                </a:solidFill>
              </a:rPr>
              <a:t>Mobiliteit en Transport</a:t>
            </a:r>
            <a:br>
              <a:rPr lang="nl-NL" sz="4000" dirty="0">
                <a:solidFill>
                  <a:schemeClr val="tx1">
                    <a:lumMod val="95000"/>
                  </a:schemeClr>
                </a:solidFill>
              </a:rPr>
            </a:br>
            <a:endParaRPr lang="nl-NL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nl-NL" dirty="0"/>
          </a:p>
          <a:p>
            <a:pPr algn="ctr"/>
            <a:r>
              <a:rPr lang="nl-NL" sz="2400" dirty="0"/>
              <a:t>M&amp;T komt voort uit de oude vakken voertuigen, fiets en brommertechniek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>
            <a:normAutofit/>
          </a:bodyPr>
          <a:lstStyle/>
          <a:p>
            <a:r>
              <a:rPr lang="nl-NL" dirty="0"/>
              <a:t>Wat gaan we bespreken?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 </a:t>
            </a:r>
          </a:p>
          <a:p>
            <a:r>
              <a:rPr lang="nl-NL" sz="2400" dirty="0"/>
              <a:t>Profieldelen M&amp;T</a:t>
            </a:r>
          </a:p>
          <a:p>
            <a:r>
              <a:rPr lang="nl-NL" sz="2400" dirty="0"/>
              <a:t>M&amp;T examen al in leerjaar 3</a:t>
            </a:r>
          </a:p>
          <a:p>
            <a:r>
              <a:rPr lang="nl-NL" sz="2400" dirty="0"/>
              <a:t>Stage (leerjaar 3 en 4)</a:t>
            </a:r>
          </a:p>
          <a:p>
            <a:r>
              <a:rPr lang="nl-NL" sz="2400" dirty="0"/>
              <a:t>Keuzevakken in leerjaar 4</a:t>
            </a:r>
          </a:p>
          <a:p>
            <a:r>
              <a:rPr lang="nl-NL" sz="2400" dirty="0"/>
              <a:t>Mbo uitstroomrichtingen</a:t>
            </a:r>
          </a:p>
          <a:p>
            <a:pPr marL="0" indent="0">
              <a:buNone/>
            </a:pPr>
            <a:endParaRPr lang="nl-NL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822326"/>
            <a:ext cx="7886700" cy="1325563"/>
          </a:xfrm>
        </p:spPr>
        <p:txBody>
          <a:bodyPr anchor="ctr">
            <a:normAutofit/>
          </a:bodyPr>
          <a:lstStyle/>
          <a:p>
            <a:r>
              <a:rPr lang="nl-NL" sz="2800" dirty="0"/>
              <a:t>Profieldelen (verplicht voor alle M&amp;T leerlingen van klas 3).</a:t>
            </a:r>
            <a:br>
              <a:rPr lang="nl-NL" sz="2800" dirty="0"/>
            </a:br>
            <a:r>
              <a:rPr lang="nl-NL" sz="2800" dirty="0"/>
              <a:t>Inhoud M&amp;T examen: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2216425"/>
            <a:ext cx="7886700" cy="35383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Motorconditie testen (P1)</a:t>
            </a:r>
            <a:endParaRPr lang="nl-NL" dirty="0">
              <a:cs typeface="Arial"/>
            </a:endParaRPr>
          </a:p>
          <a:p>
            <a:r>
              <a:rPr lang="nl-NL" dirty="0"/>
              <a:t>Wielophanging en carrosserie (P2)</a:t>
            </a:r>
          </a:p>
          <a:p>
            <a:r>
              <a:rPr lang="nl-NL" dirty="0"/>
              <a:t>Verlichting en comfortsystemen (P3)</a:t>
            </a:r>
            <a:endParaRPr lang="nl-NL" dirty="0">
              <a:cs typeface="Arial"/>
            </a:endParaRPr>
          </a:p>
          <a:p>
            <a:r>
              <a:rPr lang="nl-NL" dirty="0"/>
              <a:t>Transport (P4)</a:t>
            </a:r>
            <a:endParaRPr lang="nl-NL" dirty="0">
              <a:cs typeface="Arial"/>
            </a:endParaRPr>
          </a:p>
          <a:p>
            <a:pPr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753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FF8E04-8D8B-4494-A6F7-DF456020BE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8229600" cy="1571625"/>
          </a:xfrm>
        </p:spPr>
        <p:txBody>
          <a:bodyPr>
            <a:normAutofit/>
          </a:bodyPr>
          <a:lstStyle/>
          <a:p>
            <a:r>
              <a:rPr lang="nl-NL" sz="2800" dirty="0"/>
              <a:t>Profieldelen van M&amp;T</a:t>
            </a:r>
            <a:br>
              <a:rPr lang="nl-NL" sz="4500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6DDA2A-68DC-4540-B745-5A0CBBB48C6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924175"/>
            <a:ext cx="8229600" cy="34004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/>
              <a:t>De leerlingen van de basis- en kaderberoepsgerichte leerweg doen alle vier de profieldelen.</a:t>
            </a:r>
            <a:endParaRPr lang="nl-NL" dirty="0">
              <a:cs typeface="Arial"/>
            </a:endParaRPr>
          </a:p>
          <a:p>
            <a:r>
              <a:rPr lang="nl-NL" dirty="0"/>
              <a:t>De leerlingen van de gemengde leerweg doen drie profieldelen. (P1, P2 en P3)</a:t>
            </a:r>
            <a:endParaRPr lang="nl-NL" sz="2000" dirty="0">
              <a:cs typeface="Arial"/>
            </a:endParaRPr>
          </a:p>
          <a:p>
            <a:endParaRPr lang="nl-NL" dirty="0">
              <a:solidFill>
                <a:srgbClr val="0070C0"/>
              </a:solidFill>
            </a:endParaRPr>
          </a:p>
          <a:p>
            <a:endParaRPr lang="nl-N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69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A7E16F-69FE-4248-AB6B-A4B8D7AFAA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/>
          <a:lstStyle/>
          <a:p>
            <a:r>
              <a:rPr lang="nl-NL" dirty="0"/>
              <a:t>Hoeveel uur M&amp;T per week?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6085C4-AD7B-49C5-9B80-D6C0F902DF7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78867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Het aantal lesuren dat de leerlingen M&amp;T uren krijgen verschilt per leerweg:</a:t>
            </a:r>
            <a:endParaRPr lang="nl-NL" dirty="0">
              <a:cs typeface="Arial"/>
            </a:endParaRP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800" dirty="0"/>
              <a:t>Basisberoepsgerichte leerweg: 15 lesuren</a:t>
            </a:r>
            <a:endParaRPr lang="nl-NL" sz="2800" dirty="0">
              <a:cs typeface="Arial"/>
            </a:endParaRPr>
          </a:p>
          <a:p>
            <a:pPr marL="0" indent="0">
              <a:buNone/>
            </a:pPr>
            <a:r>
              <a:rPr lang="nl-NL" sz="2800" dirty="0"/>
              <a:t>Kaderberoepsgerichte leerweg: 15 lesuren</a:t>
            </a:r>
            <a:endParaRPr lang="nl-NL" sz="2800" dirty="0">
              <a:cs typeface="Arial" panose="020B0604020202020204"/>
            </a:endParaRPr>
          </a:p>
          <a:p>
            <a:pPr marL="0" indent="0">
              <a:buNone/>
            </a:pPr>
            <a:r>
              <a:rPr lang="nl-NL" sz="2800" dirty="0"/>
              <a:t>Gemengde leerweg: 10 lesuren</a:t>
            </a:r>
          </a:p>
          <a:p>
            <a:pPr marL="0" indent="0">
              <a:buNone/>
            </a:pPr>
            <a:r>
              <a:rPr lang="nl-NL" dirty="0"/>
              <a:t> </a:t>
            </a:r>
            <a:r>
              <a:rPr lang="nl-NL" sz="1800" b="1" i="1" dirty="0"/>
              <a:t>* de lessen voor de Gl bevatten minder praktische opdrachten</a:t>
            </a:r>
            <a:r>
              <a:rPr lang="nl-NL" sz="2200" dirty="0"/>
              <a:t>. </a:t>
            </a:r>
            <a:endParaRPr lang="nl-NL" sz="2200" dirty="0">
              <a:cs typeface="Arial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2009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>
            <a:normAutofit/>
          </a:bodyPr>
          <a:lstStyle/>
          <a:p>
            <a:r>
              <a:rPr lang="nl-NL" dirty="0"/>
              <a:t>M&amp;T examen (cspe) in leerjaar 3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0" y="1690688"/>
            <a:ext cx="8100392" cy="44862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800" dirty="0">
                <a:highlight>
                  <a:srgbClr val="FFFF00"/>
                </a:highlight>
              </a:rPr>
              <a:t>cspe</a:t>
            </a:r>
            <a:r>
              <a:rPr lang="nl-NL" sz="2800" dirty="0"/>
              <a:t> = </a:t>
            </a:r>
            <a:r>
              <a:rPr lang="nl-NL" sz="2800" dirty="0">
                <a:highlight>
                  <a:srgbClr val="FFFF00"/>
                </a:highlight>
              </a:rPr>
              <a:t>c</a:t>
            </a:r>
            <a:r>
              <a:rPr lang="nl-NL" sz="2800" dirty="0"/>
              <a:t>entraal </a:t>
            </a:r>
            <a:r>
              <a:rPr lang="nl-NL" sz="2800" dirty="0">
                <a:highlight>
                  <a:srgbClr val="FFFF00"/>
                </a:highlight>
              </a:rPr>
              <a:t>s</a:t>
            </a:r>
            <a:r>
              <a:rPr lang="nl-NL" sz="2800" dirty="0"/>
              <a:t>chriftelijk en </a:t>
            </a:r>
            <a:r>
              <a:rPr lang="nl-NL" sz="2800" dirty="0">
                <a:highlight>
                  <a:srgbClr val="FFFF00"/>
                </a:highlight>
              </a:rPr>
              <a:t>p</a:t>
            </a:r>
            <a:r>
              <a:rPr lang="nl-NL" sz="2800" dirty="0"/>
              <a:t>raktisch </a:t>
            </a:r>
            <a:r>
              <a:rPr lang="nl-NL" sz="2800" dirty="0">
                <a:highlight>
                  <a:srgbClr val="FFFF00"/>
                </a:highlight>
              </a:rPr>
              <a:t>e</a:t>
            </a:r>
            <a:r>
              <a:rPr lang="nl-NL" sz="2800" dirty="0"/>
              <a:t>xamen</a:t>
            </a:r>
          </a:p>
          <a:p>
            <a:pPr marL="0" indent="0">
              <a:buNone/>
            </a:pPr>
            <a:endParaRPr lang="nl-NL" sz="2800" dirty="0"/>
          </a:p>
          <a:p>
            <a:pPr marL="0" indent="0">
              <a:buNone/>
            </a:pPr>
            <a:r>
              <a:rPr lang="nl-NL" sz="2800" dirty="0"/>
              <a:t>In leerjaar 3 ligt de focus op het examen.</a:t>
            </a:r>
          </a:p>
          <a:p>
            <a:pPr marL="0" indent="0">
              <a:buNone/>
            </a:pPr>
            <a:r>
              <a:rPr lang="nl-NL" sz="2800" dirty="0"/>
              <a:t>De profieldelen komen terug in het examen.</a:t>
            </a:r>
          </a:p>
          <a:p>
            <a:pPr marL="0" indent="0">
              <a:buNone/>
            </a:pPr>
            <a:r>
              <a:rPr lang="nl-NL" sz="2800" dirty="0"/>
              <a:t>Examen bestaat uit theoretische en praktische opdrachten en wordt verspreid over een aantal dagen afgenomen.</a:t>
            </a:r>
          </a:p>
          <a:p>
            <a:pPr marL="0" indent="0">
              <a:buNone/>
            </a:pPr>
            <a:endParaRPr lang="nl-NL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8428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/>
          <a:lstStyle/>
          <a:p>
            <a:r>
              <a:rPr lang="nl-NL" dirty="0"/>
              <a:t>Stage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0" y="1412776"/>
            <a:ext cx="8388424" cy="47641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nl-NL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nl-NL" sz="2800" dirty="0"/>
              <a:t>De stage is een verplicht onderdeel van het LOB dossier en moet voldoende worden afgerond.</a:t>
            </a:r>
          </a:p>
          <a:p>
            <a:pPr marL="0" indent="0">
              <a:buNone/>
            </a:pPr>
            <a:endParaRPr lang="nl-NL" sz="2800" dirty="0"/>
          </a:p>
          <a:p>
            <a:pPr marL="0" indent="0">
              <a:buNone/>
            </a:pPr>
            <a:r>
              <a:rPr lang="nl-NL" sz="2800" dirty="0"/>
              <a:t>In leerjaar 3 een blokstage van 2 weken. Doel van de stage is kennismaken met de beroepspraktijk.</a:t>
            </a:r>
            <a:endParaRPr lang="nl-NL" sz="2800" dirty="0">
              <a:cs typeface="Arial"/>
            </a:endParaRPr>
          </a:p>
          <a:p>
            <a:pPr marL="0" indent="0">
              <a:buNone/>
            </a:pPr>
            <a:endParaRPr lang="nl-NL" dirty="0"/>
          </a:p>
          <a:p>
            <a:pPr>
              <a:buNone/>
            </a:pPr>
            <a:r>
              <a:rPr lang="nl-NL" sz="2800" dirty="0"/>
              <a:t>In leerjaar 4 een langere periode (lint- of blokstage)</a:t>
            </a:r>
            <a:endParaRPr lang="nl-NL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526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1325563"/>
          </a:xfrm>
        </p:spPr>
        <p:txBody>
          <a:bodyPr/>
          <a:lstStyle/>
          <a:p>
            <a:r>
              <a:rPr lang="nl-NL" dirty="0"/>
              <a:t>Keuzevakken van M&amp;T in leerjaar 4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227135" y="1310199"/>
            <a:ext cx="8229600" cy="485626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nl-NL" dirty="0"/>
          </a:p>
          <a:p>
            <a:pPr marL="0" indent="0">
              <a:buNone/>
            </a:pPr>
            <a:r>
              <a:rPr lang="nl-NL" sz="2800" dirty="0"/>
              <a:t>De keuzevakken bieden een specialisatie binnen de profielen.</a:t>
            </a:r>
            <a:endParaRPr lang="nl-NL" sz="2800" dirty="0">
              <a:cs typeface="Arial"/>
            </a:endParaRPr>
          </a:p>
          <a:p>
            <a:pPr>
              <a:buNone/>
            </a:pPr>
            <a:endParaRPr lang="nl-NL" sz="2800" dirty="0"/>
          </a:p>
          <a:p>
            <a:pPr>
              <a:buNone/>
            </a:pPr>
            <a:r>
              <a:rPr lang="nl-NL" sz="2800" dirty="0"/>
              <a:t>We kunnen hierbij denken aan bijvoorbeeld:</a:t>
            </a:r>
          </a:p>
          <a:p>
            <a:pPr>
              <a:buNone/>
            </a:pPr>
            <a:r>
              <a:rPr lang="nl-NL" sz="2800" dirty="0"/>
              <a:t>Fietstechniek, gemotoriseerde tweewielers, remmen, elektro enz.</a:t>
            </a:r>
            <a:endParaRPr lang="nl-NL" sz="2800" dirty="0">
              <a:cs typeface="Arial"/>
            </a:endParaRPr>
          </a:p>
          <a:p>
            <a:pPr>
              <a:buNone/>
            </a:pPr>
            <a:endParaRPr lang="nl-NL" sz="2800" dirty="0"/>
          </a:p>
          <a:p>
            <a:pPr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4954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9DF51D72-1172-E843-B44A-A4EE63483FF4}" vid="{D70FDA7B-70A9-944C-B504-F63C5FC306B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TaxCatchAll xmlns="dd842b40-71c2-4f43-9b6e-41eeca808938" xsi:nil="true"/>
    <lcf76f155ced4ddcb4097134ff3c332f xmlns="54ea51a2-5453-40c0-bbc8-63127d938e7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6E52A938308347BAA1B9267DB9BEB9" ma:contentTypeVersion="" ma:contentTypeDescription="Een nieuw document maken." ma:contentTypeScope="" ma:versionID="f89cc912600d2f1177ad4ec6f4fa8eaa">
  <xsd:schema xmlns:xsd="http://www.w3.org/2001/XMLSchema" xmlns:xs="http://www.w3.org/2001/XMLSchema" xmlns:p="http://schemas.microsoft.com/office/2006/metadata/properties" xmlns:ns2="54ea51a2-5453-40c0-bbc8-63127d938e76" xmlns:ns3="dd842b40-71c2-4f43-9b6e-41eeca808938" xmlns:ns4="624e36ca-1a51-4dc5-aef8-6678fcc54c8f" targetNamespace="http://schemas.microsoft.com/office/2006/metadata/properties" ma:root="true" ma:fieldsID="d5e9ab88d47c1bd86636d9aa68e6e82e" ns2:_="" ns3:_="" ns4:_="">
    <xsd:import namespace="54ea51a2-5453-40c0-bbc8-63127d938e76"/>
    <xsd:import namespace="dd842b40-71c2-4f43-9b6e-41eeca808938"/>
    <xsd:import namespace="624e36ca-1a51-4dc5-aef8-6678fcc54c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ea51a2-5453-40c0-bbc8-63127d938e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c20f6019-97cc-4427-8ef6-88c7a5e078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842b40-71c2-4f43-9b6e-41eeca80893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8f25aee-921a-4f4b-aa1f-6b5c808ac6a4}" ma:internalName="TaxCatchAll" ma:showField="CatchAllData" ma:web="6701ade4-895b-4a83-865f-8cfdfe1c8b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4e36ca-1a51-4dc5-aef8-6678fcc54c8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9090E8-DC5C-4CEF-9B8F-44E54FFA6A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892D0D-94D0-4829-A1D4-C4EA398A1658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218a0731-c2cf-401f-9f2c-f3897926a75c"/>
    <ds:schemaRef ds:uri="http://schemas.microsoft.com/office/infopath/2007/PartnerControls"/>
    <ds:schemaRef ds:uri="dd842b40-71c2-4f43-9b6e-41eeca808938"/>
  </ds:schemaRefs>
</ds:datastoreItem>
</file>

<file path=customXml/itemProps3.xml><?xml version="1.0" encoding="utf-8"?>
<ds:datastoreItem xmlns:ds="http://schemas.openxmlformats.org/officeDocument/2006/customXml" ds:itemID="{1565A7C7-0307-4481-A6F9-DE1E32614411}"/>
</file>

<file path=docProps/app.xml><?xml version="1.0" encoding="utf-8"?>
<Properties xmlns="http://schemas.openxmlformats.org/officeDocument/2006/extended-properties" xmlns:vt="http://schemas.openxmlformats.org/officeDocument/2006/docPropsVTypes">
  <TotalTime>2711</TotalTime>
  <Words>400</Words>
  <Application>Microsoft Office PowerPoint</Application>
  <PresentationFormat>Diavoorstelling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Custom Design</vt:lpstr>
      <vt:lpstr>Informatieavond profielvoorlichting</vt:lpstr>
      <vt:lpstr>                  M&amp;T staat voor:  Mobiliteit en Transport </vt:lpstr>
      <vt:lpstr>Wat gaan we bespreken?</vt:lpstr>
      <vt:lpstr>Profieldelen (verplicht voor alle M&amp;T leerlingen van klas 3). Inhoud M&amp;T examen:</vt:lpstr>
      <vt:lpstr>Profieldelen van M&amp;T </vt:lpstr>
      <vt:lpstr>Hoeveel uur M&amp;T per week?</vt:lpstr>
      <vt:lpstr>M&amp;T examen (cspe) in leerjaar 3</vt:lpstr>
      <vt:lpstr>Stage</vt:lpstr>
      <vt:lpstr>Keuzevakken van M&amp;T in leerjaar 4</vt:lpstr>
      <vt:lpstr>Keuzevakken vervolg</vt:lpstr>
      <vt:lpstr>Bedankt voor uw interesse en succes bij het helpen van uw kind met het maken van de juiste profielkeuze 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Informatie avond profielvoorlichting</dc:title>
  <dc:creator>Bindels, K.</dc:creator>
  <cp:lastModifiedBy>Engelen, H. van</cp:lastModifiedBy>
  <cp:revision>185</cp:revision>
  <dcterms:created xsi:type="dcterms:W3CDTF">2023-04-03T17:57:07Z</dcterms:created>
  <dcterms:modified xsi:type="dcterms:W3CDTF">2026-04-08T12:08:31Z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0x010100096E52A938308347BAA1B9267DB9BEB9</vt:lpwstr>
  </property>
  <property fmtid="{D5CDD505-2E9C-101B-9397-08002B2CF9AE}" pid="3" name="MediaServiceImageTags">
    <vt:lpwstr/>
  </property>
</Properties>
</file>