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5"/>
  </p:notesMasterIdLst>
  <p:sldIdLst>
    <p:sldId id="350" r:id="rId5"/>
    <p:sldId id="256" r:id="rId6"/>
    <p:sldId id="257" r:id="rId7"/>
    <p:sldId id="339" r:id="rId8"/>
    <p:sldId id="341" r:id="rId9"/>
    <p:sldId id="342" r:id="rId10"/>
    <p:sldId id="348" r:id="rId11"/>
    <p:sldId id="345" r:id="rId12"/>
    <p:sldId id="349" r:id="rId13"/>
    <p:sldId id="316" r:id="rId14"/>
    <p:sldId id="351" r:id="rId15"/>
    <p:sldId id="277" r:id="rId16"/>
    <p:sldId id="326" r:id="rId17"/>
    <p:sldId id="336" r:id="rId18"/>
    <p:sldId id="331" r:id="rId19"/>
    <p:sldId id="333" r:id="rId20"/>
    <p:sldId id="334" r:id="rId21"/>
    <p:sldId id="335" r:id="rId22"/>
    <p:sldId id="337" r:id="rId23"/>
    <p:sldId id="317" r:id="rId24"/>
    <p:sldId id="318" r:id="rId25"/>
    <p:sldId id="322" r:id="rId26"/>
    <p:sldId id="319" r:id="rId27"/>
    <p:sldId id="328" r:id="rId28"/>
    <p:sldId id="329" r:id="rId29"/>
    <p:sldId id="325" r:id="rId30"/>
    <p:sldId id="320" r:id="rId31"/>
    <p:sldId id="323" r:id="rId32"/>
    <p:sldId id="324" r:id="rId33"/>
    <p:sldId id="330" r:id="rId3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722AC-71E6-45A4-98B5-5CD969A8720B}" v="126" dt="2023-04-05T15:19:53.269"/>
    <p1510:client id="{7CDDD963-B798-A266-CD5D-92428FB42115}" v="2" dt="2023-04-05T15:00:56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28" autoAdjust="0"/>
    <p:restoredTop sz="95220" autoAdjust="0"/>
  </p:normalViewPr>
  <p:slideViewPr>
    <p:cSldViewPr>
      <p:cViewPr varScale="1">
        <p:scale>
          <a:sx n="86" d="100"/>
          <a:sy n="86" d="100"/>
        </p:scale>
        <p:origin x="107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ndels, K." userId="S::k.bindels@technischcollegevelsen.nl::f0370a21-eed6-4f4d-adb4-7a82ba14058c" providerId="AD" clId="Web-{7CDDD963-B798-A266-CD5D-92428FB42115}"/>
    <pc:docChg chg="modSld">
      <pc:chgData name="Bindels, K." userId="S::k.bindels@technischcollegevelsen.nl::f0370a21-eed6-4f4d-adb4-7a82ba14058c" providerId="AD" clId="Web-{7CDDD963-B798-A266-CD5D-92428FB42115}" dt="2023-04-05T15:00:56.527" v="1" actId="20577"/>
      <pc:docMkLst>
        <pc:docMk/>
      </pc:docMkLst>
      <pc:sldChg chg="modSp">
        <pc:chgData name="Bindels, K." userId="S::k.bindels@technischcollegevelsen.nl::f0370a21-eed6-4f4d-adb4-7a82ba14058c" providerId="AD" clId="Web-{7CDDD963-B798-A266-CD5D-92428FB42115}" dt="2023-04-05T15:00:56.527" v="1" actId="20577"/>
        <pc:sldMkLst>
          <pc:docMk/>
          <pc:sldMk cId="2194997228" sldId="330"/>
        </pc:sldMkLst>
        <pc:spChg chg="mod">
          <ac:chgData name="Bindels, K." userId="S::k.bindels@technischcollegevelsen.nl::f0370a21-eed6-4f4d-adb4-7a82ba14058c" providerId="AD" clId="Web-{7CDDD963-B798-A266-CD5D-92428FB42115}" dt="2023-04-05T15:00:56.527" v="1" actId="20577"/>
          <ac:spMkLst>
            <pc:docMk/>
            <pc:sldMk cId="2194997228" sldId="330"/>
            <ac:spMk id="2" creationId="{FD2A2794-2579-4CD7-88FB-FB200DF7D4EF}"/>
          </ac:spMkLst>
        </pc:spChg>
      </pc:sldChg>
    </pc:docChg>
  </pc:docChgLst>
  <pc:docChgLst>
    <pc:chgData name="Zwanenburg, A." userId="S::a.zwanenburg@technischcollegevelsen.nl::d3d6db45-c350-451f-bcdf-32e53dccee15" providerId="AD" clId="Web-{7A5722AC-71E6-45A4-98B5-5CD969A8720B}"/>
    <pc:docChg chg="modSld">
      <pc:chgData name="Zwanenburg, A." userId="S::a.zwanenburg@technischcollegevelsen.nl::d3d6db45-c350-451f-bcdf-32e53dccee15" providerId="AD" clId="Web-{7A5722AC-71E6-45A4-98B5-5CD969A8720B}" dt="2023-04-05T15:19:53.269" v="121" actId="20577"/>
      <pc:docMkLst>
        <pc:docMk/>
      </pc:docMkLst>
      <pc:sldChg chg="modSp">
        <pc:chgData name="Zwanenburg, A." userId="S::a.zwanenburg@technischcollegevelsen.nl::d3d6db45-c350-451f-bcdf-32e53dccee15" providerId="AD" clId="Web-{7A5722AC-71E6-45A4-98B5-5CD969A8720B}" dt="2023-04-05T15:12:10.439" v="38" actId="20577"/>
        <pc:sldMkLst>
          <pc:docMk/>
          <pc:sldMk cId="807535514" sldId="277"/>
        </pc:sldMkLst>
        <pc:spChg chg="mod">
          <ac:chgData name="Zwanenburg, A." userId="S::a.zwanenburg@technischcollegevelsen.nl::d3d6db45-c350-451f-bcdf-32e53dccee15" providerId="AD" clId="Web-{7A5722AC-71E6-45A4-98B5-5CD969A8720B}" dt="2023-04-05T15:12:04.001" v="37" actId="20577"/>
          <ac:spMkLst>
            <pc:docMk/>
            <pc:sldMk cId="807535514" sldId="277"/>
            <ac:spMk id="2" creationId="{00000000-0000-0000-0000-000000000000}"/>
          </ac:spMkLst>
        </pc:spChg>
        <pc:spChg chg="mod">
          <ac:chgData name="Zwanenburg, A." userId="S::a.zwanenburg@technischcollegevelsen.nl::d3d6db45-c350-451f-bcdf-32e53dccee15" providerId="AD" clId="Web-{7A5722AC-71E6-45A4-98B5-5CD969A8720B}" dt="2023-04-05T15:12:10.439" v="38" actId="20577"/>
          <ac:spMkLst>
            <pc:docMk/>
            <pc:sldMk cId="807535514" sldId="277"/>
            <ac:spMk id="3" creationId="{00000000-0000-0000-0000-00000000000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3:30.927" v="52" actId="20577"/>
        <pc:sldMkLst>
          <pc:docMk/>
          <pc:sldMk cId="2208428323" sldId="317"/>
        </pc:sldMkLst>
        <pc:spChg chg="mod">
          <ac:chgData name="Zwanenburg, A." userId="S::a.zwanenburg@technischcollegevelsen.nl::d3d6db45-c350-451f-bcdf-32e53dccee15" providerId="AD" clId="Web-{7A5722AC-71E6-45A4-98B5-5CD969A8720B}" dt="2023-04-05T15:13:30.927" v="52" actId="20577"/>
          <ac:spMkLst>
            <pc:docMk/>
            <pc:sldMk cId="2208428323" sldId="317"/>
            <ac:spMk id="3" creationId="{00000000-0000-0000-0000-00000000000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3:56.365" v="55" actId="20577"/>
        <pc:sldMkLst>
          <pc:docMk/>
          <pc:sldMk cId="179526315" sldId="318"/>
        </pc:sldMkLst>
        <pc:spChg chg="mod">
          <ac:chgData name="Zwanenburg, A." userId="S::a.zwanenburg@technischcollegevelsen.nl::d3d6db45-c350-451f-bcdf-32e53dccee15" providerId="AD" clId="Web-{7A5722AC-71E6-45A4-98B5-5CD969A8720B}" dt="2023-04-05T15:13:56.365" v="55" actId="20577"/>
          <ac:spMkLst>
            <pc:docMk/>
            <pc:sldMk cId="179526315" sldId="318"/>
            <ac:spMk id="3" creationId="{00000000-0000-0000-0000-00000000000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5:29.541" v="76" actId="20577"/>
        <pc:sldMkLst>
          <pc:docMk/>
          <pc:sldMk cId="79495419" sldId="319"/>
        </pc:sldMkLst>
        <pc:spChg chg="mod">
          <ac:chgData name="Zwanenburg, A." userId="S::a.zwanenburg@technischcollegevelsen.nl::d3d6db45-c350-451f-bcdf-32e53dccee15" providerId="AD" clId="Web-{7A5722AC-71E6-45A4-98B5-5CD969A8720B}" dt="2023-04-05T15:15:29.541" v="76" actId="20577"/>
          <ac:spMkLst>
            <pc:docMk/>
            <pc:sldMk cId="79495419" sldId="319"/>
            <ac:spMk id="3" creationId="{00000000-0000-0000-0000-00000000000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8:24.516" v="110" actId="20577"/>
        <pc:sldMkLst>
          <pc:docMk/>
          <pc:sldMk cId="2507600434" sldId="323"/>
        </pc:sldMkLst>
        <pc:spChg chg="mod">
          <ac:chgData name="Zwanenburg, A." userId="S::a.zwanenburg@technischcollegevelsen.nl::d3d6db45-c350-451f-bcdf-32e53dccee15" providerId="AD" clId="Web-{7A5722AC-71E6-45A4-98B5-5CD969A8720B}" dt="2023-04-05T15:18:24.516" v="110" actId="20577"/>
          <ac:spMkLst>
            <pc:docMk/>
            <pc:sldMk cId="2507600434" sldId="323"/>
            <ac:spMk id="2" creationId="{6855129F-5D96-40D3-B864-292F4955C4DE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7:21.701" v="101" actId="20577"/>
        <pc:sldMkLst>
          <pc:docMk/>
          <pc:sldMk cId="1937697686" sldId="325"/>
        </pc:sldMkLst>
        <pc:spChg chg="mod">
          <ac:chgData name="Zwanenburg, A." userId="S::a.zwanenburg@technischcollegevelsen.nl::d3d6db45-c350-451f-bcdf-32e53dccee15" providerId="AD" clId="Web-{7A5722AC-71E6-45A4-98B5-5CD969A8720B}" dt="2023-04-05T15:17:21.701" v="101" actId="20577"/>
          <ac:spMkLst>
            <pc:docMk/>
            <pc:sldMk cId="1937697686" sldId="325"/>
            <ac:spMk id="3" creationId="{C6F7D045-D539-45B7-A6A6-9FF065C4B7E7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2:29.971" v="41" actId="20577"/>
        <pc:sldMkLst>
          <pc:docMk/>
          <pc:sldMk cId="1850969196" sldId="326"/>
        </pc:sldMkLst>
        <pc:spChg chg="mod">
          <ac:chgData name="Zwanenburg, A." userId="S::a.zwanenburg@technischcollegevelsen.nl::d3d6db45-c350-451f-bcdf-32e53dccee15" providerId="AD" clId="Web-{7A5722AC-71E6-45A4-98B5-5CD969A8720B}" dt="2023-04-05T15:12:29.971" v="41" actId="20577"/>
          <ac:spMkLst>
            <pc:docMk/>
            <pc:sldMk cId="1850969196" sldId="326"/>
            <ac:spMk id="3" creationId="{F96DDA2A-68DC-4540-B745-5A0CBBB48C6C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6:21.308" v="85" actId="20577"/>
        <pc:sldMkLst>
          <pc:docMk/>
          <pc:sldMk cId="1105211644" sldId="328"/>
        </pc:sldMkLst>
        <pc:spChg chg="mod">
          <ac:chgData name="Zwanenburg, A." userId="S::a.zwanenburg@technischcollegevelsen.nl::d3d6db45-c350-451f-bcdf-32e53dccee15" providerId="AD" clId="Web-{7A5722AC-71E6-45A4-98B5-5CD969A8720B}" dt="2023-04-05T15:16:21.308" v="85" actId="20577"/>
          <ac:spMkLst>
            <pc:docMk/>
            <pc:sldMk cId="1105211644" sldId="328"/>
            <ac:spMk id="2" creationId="{9A5DF000-6A65-4045-AC3D-DE9A98C2A431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6:49.106" v="95" actId="20577"/>
        <pc:sldMkLst>
          <pc:docMk/>
          <pc:sldMk cId="544833979" sldId="329"/>
        </pc:sldMkLst>
        <pc:spChg chg="mod">
          <ac:chgData name="Zwanenburg, A." userId="S::a.zwanenburg@technischcollegevelsen.nl::d3d6db45-c350-451f-bcdf-32e53dccee15" providerId="AD" clId="Web-{7A5722AC-71E6-45A4-98B5-5CD969A8720B}" dt="2023-04-05T15:16:49.106" v="95" actId="20577"/>
          <ac:spMkLst>
            <pc:docMk/>
            <pc:sldMk cId="544833979" sldId="329"/>
            <ac:spMk id="2" creationId="{F961F857-221E-4C47-B5C3-EA701E492F0E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9:53.269" v="121" actId="20577"/>
        <pc:sldMkLst>
          <pc:docMk/>
          <pc:sldMk cId="2194997228" sldId="330"/>
        </pc:sldMkLst>
        <pc:spChg chg="mod">
          <ac:chgData name="Zwanenburg, A." userId="S::a.zwanenburg@technischcollegevelsen.nl::d3d6db45-c350-451f-bcdf-32e53dccee15" providerId="AD" clId="Web-{7A5722AC-71E6-45A4-98B5-5CD969A8720B}" dt="2023-04-05T15:19:53.269" v="121" actId="20577"/>
          <ac:spMkLst>
            <pc:docMk/>
            <pc:sldMk cId="2194997228" sldId="330"/>
            <ac:spMk id="2" creationId="{FD2A2794-2579-4CD7-88FB-FB200DF7D4EF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3:01.613" v="50" actId="20577"/>
        <pc:sldMkLst>
          <pc:docMk/>
          <pc:sldMk cId="1722009282" sldId="336"/>
        </pc:sldMkLst>
        <pc:spChg chg="mod">
          <ac:chgData name="Zwanenburg, A." userId="S::a.zwanenburg@technischcollegevelsen.nl::d3d6db45-c350-451f-bcdf-32e53dccee15" providerId="AD" clId="Web-{7A5722AC-71E6-45A4-98B5-5CD969A8720B}" dt="2023-04-05T15:13:01.613" v="50" actId="20577"/>
          <ac:spMkLst>
            <pc:docMk/>
            <pc:sldMk cId="1722009282" sldId="336"/>
            <ac:spMk id="3" creationId="{FF6085C4-AD7B-49C5-9B80-D6C0F902DF73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09:52.590" v="7" actId="20577"/>
        <pc:sldMkLst>
          <pc:docMk/>
          <pc:sldMk cId="2782311240" sldId="341"/>
        </pc:sldMkLst>
        <pc:spChg chg="mod">
          <ac:chgData name="Zwanenburg, A." userId="S::a.zwanenburg@technischcollegevelsen.nl::d3d6db45-c350-451f-bcdf-32e53dccee15" providerId="AD" clId="Web-{7A5722AC-71E6-45A4-98B5-5CD969A8720B}" dt="2023-04-05T15:09:52.590" v="7" actId="20577"/>
          <ac:spMkLst>
            <pc:docMk/>
            <pc:sldMk cId="2782311240" sldId="341"/>
            <ac:spMk id="16" creationId="{56B2FEFD-BD5F-9C91-5BB2-BA70D7AC3E29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0:30.420" v="13" actId="20577"/>
        <pc:sldMkLst>
          <pc:docMk/>
          <pc:sldMk cId="3180119426" sldId="345"/>
        </pc:sldMkLst>
        <pc:spChg chg="mod">
          <ac:chgData name="Zwanenburg, A." userId="S::a.zwanenburg@technischcollegevelsen.nl::d3d6db45-c350-451f-bcdf-32e53dccee15" providerId="AD" clId="Web-{7A5722AC-71E6-45A4-98B5-5CD969A8720B}" dt="2023-04-05T15:10:30.420" v="13" actId="20577"/>
          <ac:spMkLst>
            <pc:docMk/>
            <pc:sldMk cId="3180119426" sldId="345"/>
            <ac:spMk id="11" creationId="{F1CE2027-74EF-C896-112E-43AF5844348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0:14.669" v="10" actId="20577"/>
        <pc:sldMkLst>
          <pc:docMk/>
          <pc:sldMk cId="2437960779" sldId="348"/>
        </pc:sldMkLst>
        <pc:spChg chg="mod">
          <ac:chgData name="Zwanenburg, A." userId="S::a.zwanenburg@technischcollegevelsen.nl::d3d6db45-c350-451f-bcdf-32e53dccee15" providerId="AD" clId="Web-{7A5722AC-71E6-45A4-98B5-5CD969A8720B}" dt="2023-04-05T15:10:14.669" v="10" actId="20577"/>
          <ac:spMkLst>
            <pc:docMk/>
            <pc:sldMk cId="2437960779" sldId="348"/>
            <ac:spMk id="11" creationId="{7DF2CBA1-EACF-D84B-812F-58714F5AD90F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10:46.092" v="16" actId="20577"/>
        <pc:sldMkLst>
          <pc:docMk/>
          <pc:sldMk cId="2291619569" sldId="349"/>
        </pc:sldMkLst>
        <pc:spChg chg="mod">
          <ac:chgData name="Zwanenburg, A." userId="S::a.zwanenburg@technischcollegevelsen.nl::d3d6db45-c350-451f-bcdf-32e53dccee15" providerId="AD" clId="Web-{7A5722AC-71E6-45A4-98B5-5CD969A8720B}" dt="2023-04-05T15:10:46.092" v="16" actId="20577"/>
          <ac:spMkLst>
            <pc:docMk/>
            <pc:sldMk cId="2291619569" sldId="349"/>
            <ac:spMk id="11" creationId="{F1CE2027-74EF-C896-112E-43AF58443480}"/>
          </ac:spMkLst>
        </pc:spChg>
      </pc:sldChg>
      <pc:sldChg chg="modSp">
        <pc:chgData name="Zwanenburg, A." userId="S::a.zwanenburg@technischcollegevelsen.nl::d3d6db45-c350-451f-bcdf-32e53dccee15" providerId="AD" clId="Web-{7A5722AC-71E6-45A4-98B5-5CD969A8720B}" dt="2023-04-05T15:09:10.401" v="0" actId="20577"/>
        <pc:sldMkLst>
          <pc:docMk/>
          <pc:sldMk cId="3345411395" sldId="350"/>
        </pc:sldMkLst>
        <pc:spChg chg="mod">
          <ac:chgData name="Zwanenburg, A." userId="S::a.zwanenburg@technischcollegevelsen.nl::d3d6db45-c350-451f-bcdf-32e53dccee15" providerId="AD" clId="Web-{7A5722AC-71E6-45A4-98B5-5CD969A8720B}" dt="2023-04-05T15:09:10.401" v="0" actId="20577"/>
          <ac:spMkLst>
            <pc:docMk/>
            <pc:sldMk cId="3345411395" sldId="350"/>
            <ac:spMk id="10" creationId="{77386C7B-5192-4531-9F2A-0AACC3D634C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39495-CFD1-4DD1-8425-22118070D75A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DEEBE-C992-4286-B460-93C6F01A64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899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4DEEBE-C992-4286-B460-93C6F01A6443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75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7FA0-18BB-6247-BC18-40FB33372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A8B90-CFB3-C44F-B397-8CA2A098D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967AF-BB12-7145-99B7-0A7FBF49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9D7AE-F07A-EC4A-A103-CD47D92BA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0114-E95B-884B-9BC2-50DF8A8D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8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5E10-FC1F-5143-9189-7B7D258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99FFA-CF10-F341-A03E-61DC90842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16425"/>
            <a:ext cx="7886700" cy="35383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41C2B-68D5-FF41-96CB-87F9A043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BF3AC-991F-8441-A5E0-D59CB145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7A8EF-F774-7F4A-A4EA-038EAD7E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4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FAFA-BD8B-AA40-AC71-85861BF3D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1110E-7CDF-5F45-AD3F-90FDD8595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B404E-71D7-3840-846B-8C3A6B75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B7768-105E-7F4D-902E-4EC72DCC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12027-F2E2-E842-AFFD-9E45BA27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71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47B2-1258-C745-A93E-FF8F5FDC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7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54930-E01F-E44C-870A-AD2CFC5023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223192"/>
            <a:ext cx="3867150" cy="33427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5AC5B-9ED2-3C4E-8429-010DE20C5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223190"/>
            <a:ext cx="3867150" cy="33427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03EBF-13B9-F342-8B23-84727082B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B2C8D-D811-5649-A5F3-7E59DB7B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55127-D4BE-0D4C-95A2-2A54CF84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9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D062-B669-204C-8DB1-5C401EFA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363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B7F8D-351A-7E4B-B4BC-E705CE94E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2148302"/>
            <a:ext cx="386873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2EC66-BAFD-2844-BDFB-52192CF57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1" y="2972214"/>
            <a:ext cx="3868737" cy="2671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741B61-ADA7-5746-8F81-E8155CDCB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7563" y="2148302"/>
            <a:ext cx="38877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F94CED-B9D5-2C4C-AC82-C5188D26F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7563" y="2972214"/>
            <a:ext cx="3887788" cy="2671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1C983-81BD-314F-B3C1-E6BCFA98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3F2F97-1BC4-4A43-A8CC-9795A4D16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733A69-DE52-FE43-8A04-626B0076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BBBD-1B64-3F42-B29A-B154EAAC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23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EDCFA-64C3-0943-9BA2-0F3E0353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6E274-21AB-0C49-AAE9-FF685927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96E9-B811-264D-953E-F8FBF0D8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37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1D6E08-5325-D84A-966B-1ED88294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5819F-CF4C-C040-9D3B-EEC907B5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EC5CA-38C8-7247-8696-E3BA0D48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77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3221-8DA2-594F-BA1B-CFE2F40FB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646044"/>
            <a:ext cx="2949575" cy="1411357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80AD3-9428-CA46-9805-4FE4BEA3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0475" y="1257302"/>
            <a:ext cx="4629150" cy="451885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40099-00AC-BD43-BE56-9A1FD7138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2"/>
            <a:ext cx="2949575" cy="371875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00E94-B80C-F845-8A69-1B368E0FC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1B213-D7B7-E74E-A6E0-999942F5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C29B2-CA16-8A4D-BEF3-CBC97C9B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15A9-03F1-F04C-831B-DB528FDD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586407"/>
            <a:ext cx="2949575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C65381-B039-A14A-A844-650364104B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1216025"/>
            <a:ext cx="4629150" cy="44790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3DE82-2401-054A-BC1D-4F9793BA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285998"/>
            <a:ext cx="2949575" cy="340912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10A45-28B7-654B-AE5B-AE6CEB15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11096-3281-1F4D-9510-4E9ED857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91D1C-4E83-F54F-B654-1EA64C93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0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40B9E-A447-5B44-BF1A-DE19BB2F8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B6E82-9584-F943-92A8-3D7290F6B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EE56B-9F93-5B4B-842D-0C0A459915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358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CC6F-8952-EA4F-997B-DE7437612717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FC7DE-10D7-B641-8CDC-3CD56DB75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3586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CA159-651F-7747-97D9-E89205581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3586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9DACC-2B0A-9545-9FB9-70CBDA89FEE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8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77386C7B-5192-4531-9F2A-0AACC3D6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514549"/>
          </a:xfrm>
        </p:spPr>
        <p:txBody>
          <a:bodyPr/>
          <a:lstStyle/>
          <a:p>
            <a:r>
              <a:rPr lang="nl-NL" dirty="0"/>
              <a:t>Informatieavond profielvoorlichting</a:t>
            </a:r>
          </a:p>
        </p:txBody>
      </p:sp>
      <p:sp>
        <p:nvSpPr>
          <p:cNvPr id="11" name="Ondertitel 10">
            <a:extLst>
              <a:ext uri="{FF2B5EF4-FFF2-40B4-BE49-F238E27FC236}">
                <a16:creationId xmlns:a16="http://schemas.microsoft.com/office/drawing/2014/main" id="{D10B8BCF-7228-4A8A-888F-8F57E373F6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9600" dirty="0"/>
              <a:t>PIE</a:t>
            </a:r>
          </a:p>
        </p:txBody>
      </p:sp>
    </p:spTree>
    <p:extLst>
      <p:ext uri="{BB962C8B-B14F-4D97-AF65-F5344CB8AC3E}">
        <p14:creationId xmlns:p14="http://schemas.microsoft.com/office/powerpoint/2010/main" val="334541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D501AE-60DC-410D-8BA2-038405111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6" y="274012"/>
            <a:ext cx="3611893" cy="27089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BB59567-342C-4B2C-8881-9563B3BA0B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3" y="2975769"/>
            <a:ext cx="4187957" cy="314096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B084661-8A37-4521-82CA-46613DC32331}"/>
              </a:ext>
            </a:extLst>
          </p:cNvPr>
          <p:cNvSpPr txBox="1"/>
          <p:nvPr/>
        </p:nvSpPr>
        <p:spPr>
          <a:xfrm>
            <a:off x="2051720" y="2502877"/>
            <a:ext cx="226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highlight>
                  <a:srgbClr val="C0C0C0"/>
                </a:highlight>
              </a:rPr>
              <a:t>De drie vakgebieden van PIE</a:t>
            </a:r>
            <a:endParaRPr lang="nl-NL" sz="2800" kern="1200" dirty="0">
              <a:solidFill>
                <a:schemeClr val="tx1"/>
              </a:solidFill>
              <a:highlight>
                <a:srgbClr val="C0C0C0"/>
              </a:highlight>
              <a:latin typeface="+mn-lt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971D7D-23B0-40AB-AB7D-B1C3CD867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972" y="1882052"/>
            <a:ext cx="4671225" cy="262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ersoon, gereedschap&#10;&#10;Automatisch gegenereerde beschrijving">
            <a:extLst>
              <a:ext uri="{FF2B5EF4-FFF2-40B4-BE49-F238E27FC236}">
                <a16:creationId xmlns:a16="http://schemas.microsoft.com/office/drawing/2014/main" id="{C1958EE1-1A9E-43DB-871D-59369ABCD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22" y="518254"/>
            <a:ext cx="3212976" cy="2409732"/>
          </a:xfrm>
          <a:prstGeom prst="rect">
            <a:avLst/>
          </a:prstGeom>
        </p:spPr>
      </p:pic>
      <p:pic>
        <p:nvPicPr>
          <p:cNvPr id="5" name="Afbeelding 4" descr="Afbeelding met tekst, overdekt, persoon&#10;&#10;Automatisch gegenereerde beschrijving">
            <a:extLst>
              <a:ext uri="{FF2B5EF4-FFF2-40B4-BE49-F238E27FC236}">
                <a16:creationId xmlns:a16="http://schemas.microsoft.com/office/drawing/2014/main" id="{7BFC6124-FCCB-46B4-9127-3F845D5AF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4727" y="518253"/>
            <a:ext cx="3212977" cy="2409733"/>
          </a:xfrm>
          <a:prstGeom prst="rect">
            <a:avLst/>
          </a:prstGeom>
        </p:spPr>
      </p:pic>
      <p:pic>
        <p:nvPicPr>
          <p:cNvPr id="7" name="Afbeelding 6" descr="Afbeelding met overdekt&#10;&#10;Automatisch gegenereerde beschrijving">
            <a:extLst>
              <a:ext uri="{FF2B5EF4-FFF2-40B4-BE49-F238E27FC236}">
                <a16:creationId xmlns:a16="http://schemas.microsoft.com/office/drawing/2014/main" id="{8FF0198B-E8C0-49CA-A7BD-F89846926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4325" y="1625735"/>
            <a:ext cx="3567112" cy="2675334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A9DD447D-C8D2-45A6-851E-BA87E5D98F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094" y="2826705"/>
            <a:ext cx="3212977" cy="24097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B1EFEBC-6C9D-4421-AD80-55552005F7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9673" y="2990936"/>
            <a:ext cx="2775026" cy="208127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EEFC2661-1E95-4A47-8831-82C913F08176}"/>
              </a:ext>
            </a:extLst>
          </p:cNvPr>
          <p:cNvSpPr/>
          <p:nvPr/>
        </p:nvSpPr>
        <p:spPr>
          <a:xfrm>
            <a:off x="2640748" y="3329608"/>
            <a:ext cx="2289466" cy="18995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 vakken van PIE in beeld</a:t>
            </a:r>
          </a:p>
        </p:txBody>
      </p:sp>
    </p:spTree>
    <p:extLst>
      <p:ext uri="{BB962C8B-B14F-4D97-AF65-F5344CB8AC3E}">
        <p14:creationId xmlns:p14="http://schemas.microsoft.com/office/powerpoint/2010/main" val="293220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822326"/>
            <a:ext cx="7886700" cy="1325563"/>
          </a:xfrm>
        </p:spPr>
        <p:txBody>
          <a:bodyPr anchor="ctr">
            <a:normAutofit/>
          </a:bodyPr>
          <a:lstStyle/>
          <a:p>
            <a:r>
              <a:rPr lang="nl-NL" sz="2800" dirty="0"/>
              <a:t>Profieldelen (verplicht voor alle PIE leerlingen van klas 3).</a:t>
            </a:r>
            <a:br>
              <a:rPr lang="nl-NL" sz="2800" dirty="0"/>
            </a:br>
            <a:r>
              <a:rPr lang="nl-NL" sz="2800" dirty="0"/>
              <a:t>Inhoud PIE examen: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2216425"/>
            <a:ext cx="7886700" cy="35383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Ontwerpen en maken (P1)</a:t>
            </a:r>
            <a:endParaRPr lang="nl-NL" dirty="0">
              <a:cs typeface="Arial"/>
            </a:endParaRPr>
          </a:p>
          <a:p>
            <a:r>
              <a:rPr lang="nl-NL" dirty="0"/>
              <a:t>Bewerken en verbinden van materialen (P2)</a:t>
            </a:r>
          </a:p>
          <a:p>
            <a:r>
              <a:rPr lang="nl-NL" dirty="0"/>
              <a:t>Besturen en automatiseren (P3)</a:t>
            </a:r>
            <a:endParaRPr lang="nl-NL" dirty="0">
              <a:cs typeface="Arial"/>
            </a:endParaRPr>
          </a:p>
          <a:p>
            <a:r>
              <a:rPr lang="nl-NL" dirty="0"/>
              <a:t>Installeren en monteren (P4)</a:t>
            </a:r>
            <a:endParaRPr lang="nl-NL" dirty="0">
              <a:cs typeface="Arial"/>
            </a:endParaRPr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7535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F8E04-8D8B-4494-A6F7-DF456020BE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04850"/>
            <a:ext cx="8229600" cy="1571625"/>
          </a:xfrm>
        </p:spPr>
        <p:txBody>
          <a:bodyPr>
            <a:normAutofit/>
          </a:bodyPr>
          <a:lstStyle/>
          <a:p>
            <a:r>
              <a:rPr lang="nl-NL" sz="4500" dirty="0"/>
              <a:t>Profieldelen van PIE</a:t>
            </a:r>
            <a:br>
              <a:rPr lang="nl-NL" sz="4500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6DDA2A-68DC-4540-B745-5A0CBBB48C6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924175"/>
            <a:ext cx="8229600" cy="34004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2800" dirty="0"/>
              <a:t>De leerlingen van de basis- en kaderberoepsgerichte leerweg doen alle vier de profieldelen.</a:t>
            </a:r>
          </a:p>
          <a:p>
            <a:r>
              <a:rPr lang="nl-NL" sz="2800" dirty="0"/>
              <a:t>De leerlingen van de gemengde leerweg doen twee profieldelen. (P1 en P3)</a:t>
            </a:r>
          </a:p>
          <a:p>
            <a:endParaRPr lang="nl-NL" dirty="0">
              <a:solidFill>
                <a:srgbClr val="0070C0"/>
              </a:solidFill>
            </a:endParaRPr>
          </a:p>
          <a:p>
            <a:endParaRPr lang="nl-NL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69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7E16F-69FE-4248-AB6B-A4B8D7AFAA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Hoeveel uur PIE per week?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6085C4-AD7B-49C5-9B80-D6C0F902DF7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Het aantal lesuren dat de leerlingen PIE uren krijgen verschilt per leerweg:</a:t>
            </a:r>
            <a:endParaRPr lang="nl-NL" dirty="0"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2800" dirty="0"/>
              <a:t>Basisberoepsgerichte leerweg: 15 lesuren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r>
              <a:rPr lang="nl-NL" sz="2800" dirty="0"/>
              <a:t>Kaderberoepsgerichte leerweg: 15 lesuren</a:t>
            </a:r>
            <a:endParaRPr lang="nl-NL" sz="2800" dirty="0">
              <a:cs typeface="Arial" panose="020B0604020202020204"/>
            </a:endParaRPr>
          </a:p>
          <a:p>
            <a:pPr marL="0" indent="0">
              <a:buNone/>
            </a:pPr>
            <a:r>
              <a:rPr lang="nl-NL" sz="2800" dirty="0"/>
              <a:t>Gemengde leerweg: 10 lesuren</a:t>
            </a:r>
          </a:p>
          <a:p>
            <a:pPr marL="0" indent="0">
              <a:buNone/>
            </a:pPr>
            <a:r>
              <a:rPr lang="nl-NL" dirty="0"/>
              <a:t> </a:t>
            </a:r>
            <a:r>
              <a:rPr lang="nl-NL" sz="1800" b="1" i="1" dirty="0"/>
              <a:t>* de lessen voor de Gl bevatten minder praktische opdrachten</a:t>
            </a:r>
            <a:r>
              <a:rPr lang="nl-NL" sz="2200" dirty="0"/>
              <a:t>. </a:t>
            </a:r>
            <a:endParaRPr lang="nl-NL" sz="2200" dirty="0">
              <a:cs typeface="Arial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2009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874F3-CCFE-49F0-8806-049871AA7E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PIE is afwisselend en leuk!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3141691-A07C-4416-8046-F31E6B24670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41400" y="1412776"/>
            <a:ext cx="68453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BF8B3-8E9F-4F89-ADD2-73D3FB65A3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Elektrische installatie voor een woning monteren. Goed samenwerken!</a:t>
            </a:r>
          </a:p>
        </p:txBody>
      </p:sp>
      <p:pic>
        <p:nvPicPr>
          <p:cNvPr id="5" name="Tijdelijke aanduiding voor inhoud 4" descr="Afbeelding met man, persoon, binnen, staand&#10;&#10;Automatisch gegenereerde beschrijving">
            <a:extLst>
              <a:ext uri="{FF2B5EF4-FFF2-40B4-BE49-F238E27FC236}">
                <a16:creationId xmlns:a16="http://schemas.microsoft.com/office/drawing/2014/main" id="{76960EEE-2891-4B07-9AD1-5D6BC50A786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484784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4049092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D3BD2-EFE2-4290-8917-F44B0BE08F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Het solderen van een koperen buis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persoon, tafel, taart, man&#10;&#10;Automatisch gegenereerde beschrijving">
            <a:extLst>
              <a:ext uri="{FF2B5EF4-FFF2-40B4-BE49-F238E27FC236}">
                <a16:creationId xmlns:a16="http://schemas.microsoft.com/office/drawing/2014/main" id="{54843CFF-FA4F-417D-BF4D-FB6D00C735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53331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14755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99CD5-9E00-4B44-B310-579E7FFCE8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263675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  Werken achter de draaibank, concentratie.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binnen, persoon, taart, man&#10;&#10;Automatisch gegenereerde beschrijving">
            <a:extLst>
              <a:ext uri="{FF2B5EF4-FFF2-40B4-BE49-F238E27FC236}">
                <a16:creationId xmlns:a16="http://schemas.microsoft.com/office/drawing/2014/main" id="{DC2055E0-DF04-4CA0-8A95-1EDDA22D06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53331"/>
            <a:ext cx="7734300" cy="4351338"/>
          </a:xfrm>
        </p:spPr>
      </p:pic>
    </p:spTree>
    <p:extLst>
      <p:ext uri="{BB962C8B-B14F-4D97-AF65-F5344CB8AC3E}">
        <p14:creationId xmlns:p14="http://schemas.microsoft.com/office/powerpoint/2010/main" val="1743971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9047F-21FA-4658-B4F1-AE7203F375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Zetten is een nauwkeurig werkje.</a:t>
            </a:r>
            <a:br>
              <a:rPr lang="nl-NL" dirty="0"/>
            </a:br>
            <a:endParaRPr lang="nl-NL" dirty="0"/>
          </a:p>
        </p:txBody>
      </p:sp>
      <p:pic>
        <p:nvPicPr>
          <p:cNvPr id="5" name="Tijdelijke aanduiding voor inhoud 4" descr="Afbeelding met persoon, man, staand, jong&#10;&#10;Automatisch gegenereerde beschrijving">
            <a:extLst>
              <a:ext uri="{FF2B5EF4-FFF2-40B4-BE49-F238E27FC236}">
                <a16:creationId xmlns:a16="http://schemas.microsoft.com/office/drawing/2014/main" id="{6DEC0825-778B-4555-A1B9-8C1E0A334D0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7242175" cy="4351338"/>
          </a:xfrm>
        </p:spPr>
      </p:pic>
    </p:spTree>
    <p:extLst>
      <p:ext uri="{BB962C8B-B14F-4D97-AF65-F5344CB8AC3E}">
        <p14:creationId xmlns:p14="http://schemas.microsoft.com/office/powerpoint/2010/main" val="2073069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06637"/>
          </a:xfrm>
        </p:spPr>
        <p:txBody>
          <a:bodyPr>
            <a:normAutofit fontScale="90000"/>
          </a:bodyPr>
          <a:lstStyle/>
          <a:p>
            <a:br>
              <a:rPr lang="nl-NL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nl-NL" sz="6000" dirty="0">
                <a:solidFill>
                  <a:srgbClr val="0070C0"/>
                </a:solidFill>
              </a:rPr>
              <a:t>        </a:t>
            </a: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br>
              <a:rPr lang="nl-NL" sz="6000" dirty="0">
                <a:solidFill>
                  <a:srgbClr val="0070C0"/>
                </a:solidFill>
              </a:rPr>
            </a:br>
            <a:r>
              <a:rPr lang="nl-NL" sz="5300" dirty="0"/>
              <a:t>PIE staat voor:</a:t>
            </a:r>
            <a:br>
              <a:rPr lang="nl-NL" sz="5300" dirty="0"/>
            </a:br>
            <a:br>
              <a:rPr lang="nl-NL" sz="5300" dirty="0"/>
            </a:br>
            <a:r>
              <a:rPr lang="nl-NL" sz="4000" dirty="0">
                <a:solidFill>
                  <a:schemeClr val="tx1">
                    <a:lumMod val="95000"/>
                  </a:schemeClr>
                </a:solidFill>
              </a:rPr>
              <a:t>Produceren, Installeren en Energie</a:t>
            </a:r>
            <a:br>
              <a:rPr lang="nl-NL" sz="4000" dirty="0">
                <a:solidFill>
                  <a:schemeClr val="tx1">
                    <a:lumMod val="95000"/>
                  </a:schemeClr>
                </a:solidFill>
              </a:rPr>
            </a:br>
            <a:endParaRPr lang="nl-NL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lang="nl-NL" dirty="0"/>
          </a:p>
          <a:p>
            <a:pPr algn="ctr"/>
            <a:r>
              <a:rPr lang="nl-NL" sz="2400" dirty="0"/>
              <a:t>PIE komt voort uit de oude vakken elektrotechniek, installatietechniek en metaaltechniek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PIE examen (cspe) in leerjaar 3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690688"/>
            <a:ext cx="8100392" cy="44862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800" dirty="0">
                <a:highlight>
                  <a:srgbClr val="FFFF00"/>
                </a:highlight>
              </a:rPr>
              <a:t>cspe</a:t>
            </a:r>
            <a:r>
              <a:rPr lang="nl-NL" sz="2800" dirty="0"/>
              <a:t> = </a:t>
            </a:r>
            <a:r>
              <a:rPr lang="nl-NL" sz="2800" dirty="0">
                <a:highlight>
                  <a:srgbClr val="FFFF00"/>
                </a:highlight>
              </a:rPr>
              <a:t>c</a:t>
            </a:r>
            <a:r>
              <a:rPr lang="nl-NL" sz="2800" dirty="0"/>
              <a:t>entraal </a:t>
            </a:r>
            <a:r>
              <a:rPr lang="nl-NL" sz="2800" dirty="0">
                <a:highlight>
                  <a:srgbClr val="FFFF00"/>
                </a:highlight>
              </a:rPr>
              <a:t>s</a:t>
            </a:r>
            <a:r>
              <a:rPr lang="nl-NL" sz="2800" dirty="0"/>
              <a:t>chriftelijk en </a:t>
            </a:r>
            <a:r>
              <a:rPr lang="nl-NL" sz="2800" dirty="0">
                <a:highlight>
                  <a:srgbClr val="FFFF00"/>
                </a:highlight>
              </a:rPr>
              <a:t>p</a:t>
            </a:r>
            <a:r>
              <a:rPr lang="nl-NL" sz="2800" dirty="0"/>
              <a:t>raktisch </a:t>
            </a:r>
            <a:r>
              <a:rPr lang="nl-NL" sz="2800" dirty="0">
                <a:highlight>
                  <a:srgbClr val="FFFF00"/>
                </a:highlight>
              </a:rPr>
              <a:t>e</a:t>
            </a:r>
            <a:r>
              <a:rPr lang="nl-NL" sz="2800" dirty="0"/>
              <a:t>xamen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In leerjaar 3 ligt de focus op het examen.</a:t>
            </a:r>
          </a:p>
          <a:p>
            <a:pPr marL="0" indent="0">
              <a:buNone/>
            </a:pPr>
            <a:r>
              <a:rPr lang="nl-NL" sz="2800" dirty="0"/>
              <a:t>De profieldelen komen terug in het examen.</a:t>
            </a:r>
          </a:p>
          <a:p>
            <a:pPr marL="0" indent="0">
              <a:buNone/>
            </a:pPr>
            <a:r>
              <a:rPr lang="nl-NL" sz="2800" dirty="0"/>
              <a:t>Examen bestaat uit theoretische en praktische opdrachten en wordt verspreid over een aantal dagen afgenomen.</a:t>
            </a:r>
          </a:p>
          <a:p>
            <a:pPr marL="0" indent="0">
              <a:buNone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428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Stage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412776"/>
            <a:ext cx="8388424" cy="4764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2800" dirty="0"/>
              <a:t>De stage is een verplicht onderdeel van het LOB dossier en moet voldoende worden afgerond.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In leerjaar 3 een blokstage van 2 weken. Doel van de stage is kennismaken met de beroepspraktijk.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pPr>
              <a:buNone/>
            </a:pPr>
            <a:r>
              <a:rPr lang="nl-NL" sz="2800" dirty="0"/>
              <a:t>In leerjaar 4 een langere periode (lint- of blokstage)</a:t>
            </a:r>
            <a:endParaRPr lang="nl-NL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26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39C359-4B13-47CA-9AC6-46932272F7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Stage is een hele leuke ervaring voor de leerlingen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419B89C-17D9-447A-B952-ACD2B7787AC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" y="1484784"/>
            <a:ext cx="2468563" cy="4389438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DA3AC7-50EF-4D30-B32E-033C84BE5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1" y="3342609"/>
            <a:ext cx="5693377" cy="1727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7E633AE-F36F-43D3-8072-11FF9FDEB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11" y="3495009"/>
            <a:ext cx="5693377" cy="27105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D3E051A-EFC4-4DC6-9D42-2260957E7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09" y="1482223"/>
            <a:ext cx="2624646" cy="43894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4EB660B-1D1A-4B3B-AA30-8E4349692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15" y="1482223"/>
            <a:ext cx="2505049" cy="440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67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Keuzevakken van PIE in leerjaar 4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227135" y="1310199"/>
            <a:ext cx="8229600" cy="48562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nl-NL" dirty="0"/>
          </a:p>
          <a:p>
            <a:pPr marL="0" indent="0">
              <a:buNone/>
            </a:pPr>
            <a:r>
              <a:rPr lang="nl-NL" sz="2800" dirty="0"/>
              <a:t>De keuzevakken bieden een specialisatie binnen de profielen.</a:t>
            </a:r>
            <a:endParaRPr lang="nl-NL" sz="2800" dirty="0">
              <a:cs typeface="Arial"/>
            </a:endParaRPr>
          </a:p>
          <a:p>
            <a:pPr>
              <a:buNone/>
            </a:pPr>
            <a:endParaRPr lang="nl-NL" sz="2800" dirty="0"/>
          </a:p>
          <a:p>
            <a:pPr>
              <a:buNone/>
            </a:pPr>
            <a:r>
              <a:rPr lang="nl-NL" sz="2800" dirty="0"/>
              <a:t>We kunnen hierbij denken aan bijvoorbeeld:</a:t>
            </a:r>
          </a:p>
          <a:p>
            <a:pPr>
              <a:buNone/>
            </a:pPr>
            <a:r>
              <a:rPr lang="nl-NL" sz="2800" dirty="0"/>
              <a:t>Lassen, plaat- en constructiewerk, servicemonteur,</a:t>
            </a:r>
            <a:endParaRPr lang="nl-NL" sz="2800" dirty="0">
              <a:cs typeface="Arial"/>
            </a:endParaRPr>
          </a:p>
          <a:p>
            <a:pPr marL="0" indent="0">
              <a:buNone/>
            </a:pPr>
            <a:r>
              <a:rPr lang="nl-NL" sz="2800" dirty="0"/>
              <a:t>duurzame energie, utiliteitsinstallaties, robotica, </a:t>
            </a:r>
            <a:r>
              <a:rPr lang="nl-NL" sz="2800" dirty="0" err="1"/>
              <a:t>domotica</a:t>
            </a:r>
            <a:r>
              <a:rPr lang="nl-NL" sz="2800" dirty="0"/>
              <a:t>, koudetechniek, sanitaire installaties enz.</a:t>
            </a:r>
            <a:endParaRPr lang="nl-NL" sz="2800" dirty="0">
              <a:cs typeface="Arial"/>
            </a:endParaRPr>
          </a:p>
          <a:p>
            <a:pPr>
              <a:buNone/>
            </a:pPr>
            <a:endParaRPr lang="nl-NL" sz="2800" dirty="0"/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495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DF000-6A65-4045-AC3D-DE9A98C2A4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641"/>
            <a:ext cx="7886700" cy="1224135"/>
          </a:xfrm>
        </p:spPr>
        <p:txBody>
          <a:bodyPr>
            <a:normAutofit/>
          </a:bodyPr>
          <a:lstStyle/>
          <a:p>
            <a:r>
              <a:rPr lang="nl-NL" dirty="0"/>
              <a:t>Van een profielwerkstuk in klas 3…..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70DF9BD-25ED-4657-BA6C-62A99BEF622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7804150" cy="4533900"/>
          </a:xfrm>
        </p:spPr>
      </p:pic>
    </p:spTree>
    <p:extLst>
      <p:ext uri="{BB962C8B-B14F-4D97-AF65-F5344CB8AC3E}">
        <p14:creationId xmlns:p14="http://schemas.microsoft.com/office/powerpoint/2010/main" val="1105211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61F857-221E-4C47-B5C3-EA701E492F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nl-NL" sz="4400" dirty="0" err="1"/>
              <a:t>Doorontwikkelen</a:t>
            </a:r>
            <a:r>
              <a:rPr lang="nl-NL" sz="4400" dirty="0"/>
              <a:t> naar een keuzevak werkstuk in leerjaar 4 </a:t>
            </a:r>
            <a:endParaRPr lang="nl-NL" sz="440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1B7F668-BC82-4125-8DA4-664A9EA581E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7683500" cy="4351338"/>
          </a:xfrm>
        </p:spPr>
      </p:pic>
    </p:spTree>
    <p:extLst>
      <p:ext uri="{BB962C8B-B14F-4D97-AF65-F5344CB8AC3E}">
        <p14:creationId xmlns:p14="http://schemas.microsoft.com/office/powerpoint/2010/main" val="544833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43B5E-4891-4462-A693-F96BDD2CA3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Keuzevakken vervolg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F7D045-D539-45B7-A6A6-9FF065C4B7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sz="2400" dirty="0"/>
              <a:t>De keuzevakken worden op school uitgevoerd.</a:t>
            </a:r>
          </a:p>
          <a:p>
            <a:r>
              <a:rPr lang="nl-NL" sz="2400" dirty="0"/>
              <a:t>Het is ook mogelijk dat een keuzevak bij een bedrijf wordt uitgevoerd. Afsluiting wel op TCV</a:t>
            </a:r>
          </a:p>
          <a:p>
            <a:r>
              <a:rPr lang="nl-NL" sz="2400" dirty="0"/>
              <a:t>Keuzevakken kunnen een voordeel (studieverkorting) geven op het mbo.</a:t>
            </a:r>
          </a:p>
          <a:p>
            <a:endParaRPr lang="nl-NL" sz="2400" dirty="0"/>
          </a:p>
          <a:p>
            <a:r>
              <a:rPr lang="nl-NL" sz="2400" dirty="0"/>
              <a:t>Het is ook mogelijk om een keuzevak uit een ander profiel te volgen, bijvoorbeeld een keuzevak van BWI,  M&amp;T of </a:t>
            </a:r>
            <a:r>
              <a:rPr lang="nl-NL" sz="2400" dirty="0" err="1"/>
              <a:t>MaT</a:t>
            </a:r>
            <a:endParaRPr lang="nl-NL" sz="2400" dirty="0" err="1">
              <a:cs typeface="Arial"/>
            </a:endParaRPr>
          </a:p>
          <a:p>
            <a:endParaRPr lang="nl-NL" sz="24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7697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29600" cy="1143000"/>
          </a:xfrm>
        </p:spPr>
        <p:txBody>
          <a:bodyPr/>
          <a:lstStyle/>
          <a:p>
            <a:r>
              <a:rPr lang="nl-NL" dirty="0"/>
              <a:t>MBO richtingen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3923DF32-6E30-4981-9EEA-A8C1DD21E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79154"/>
              </p:ext>
            </p:extLst>
          </p:nvPr>
        </p:nvGraphicFramePr>
        <p:xfrm>
          <a:off x="434291" y="1547664"/>
          <a:ext cx="7139135" cy="5171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5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7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9064">
                <a:tc>
                  <a:txBody>
                    <a:bodyPr/>
                    <a:lstStyle/>
                    <a:p>
                      <a:r>
                        <a:rPr lang="nl-NL" sz="1400" dirty="0">
                          <a:solidFill>
                            <a:schemeClr val="bg1"/>
                          </a:solidFill>
                        </a:rPr>
                        <a:t>Metaalbewerker 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Installateur /</a:t>
                      </a:r>
                    </a:p>
                    <a:p>
                      <a:r>
                        <a:rPr lang="nl-NL" sz="1400" dirty="0"/>
                        <a:t>Loodgieter  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Elektromonteur</a:t>
                      </a:r>
                    </a:p>
                    <a:p>
                      <a:r>
                        <a:rPr lang="nl-NL" sz="1400" dirty="0"/>
                        <a:t>B/K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Technologie</a:t>
                      </a:r>
                    </a:p>
                    <a:p>
                      <a:r>
                        <a:rPr lang="nl-NL" sz="1400" dirty="0"/>
                        <a:t>Gl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102">
                <a:tc>
                  <a:txBody>
                    <a:bodyPr/>
                    <a:lstStyle/>
                    <a:p>
                      <a:r>
                        <a:rPr lang="nl-NL" sz="1400" dirty="0" err="1"/>
                        <a:t>Contructiewerker</a:t>
                      </a:r>
                      <a:r>
                        <a:rPr lang="nl-NL" sz="1400" dirty="0"/>
                        <a:t> / Lasser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Installatietechniek</a:t>
                      </a:r>
                      <a:r>
                        <a:rPr lang="nl-NL" sz="1400" baseline="0" dirty="0"/>
                        <a:t> 2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Elektrotechniek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Applicatie-en </a:t>
                      </a:r>
                      <a:r>
                        <a:rPr lang="nl-NL" sz="1400"/>
                        <a:t>Media ontwikkelaar 4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064">
                <a:tc>
                  <a:txBody>
                    <a:bodyPr/>
                    <a:lstStyle/>
                    <a:p>
                      <a:r>
                        <a:rPr lang="nl-NL" sz="1400" dirty="0"/>
                        <a:t>Verspaner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Dakdekker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Monteur Elektrotechniek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Service Technicus</a:t>
                      </a:r>
                      <a:r>
                        <a:rPr lang="nl-NL" sz="1400" baseline="0" dirty="0"/>
                        <a:t> WTB/ Elektro 4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0385">
                <a:tc>
                  <a:txBody>
                    <a:bodyPr/>
                    <a:lstStyle/>
                    <a:p>
                      <a:r>
                        <a:rPr lang="nl-NL" sz="1400" dirty="0"/>
                        <a:t>Monteur Mechatronica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Servicemonteur</a:t>
                      </a:r>
                    </a:p>
                    <a:p>
                      <a:r>
                        <a:rPr lang="nl-NL" sz="1400" dirty="0"/>
                        <a:t>Installatietechniek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Technicus Elektrotechniek</a:t>
                      </a:r>
                      <a:r>
                        <a:rPr lang="nl-NL" sz="1400" baseline="0" dirty="0"/>
                        <a:t> 4</a:t>
                      </a:r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Middenkader Engineering WTB/ elektro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548">
                <a:tc>
                  <a:txBody>
                    <a:bodyPr/>
                    <a:lstStyle/>
                    <a:p>
                      <a:r>
                        <a:rPr lang="nl-NL" sz="1400" dirty="0"/>
                        <a:t>Monteur</a:t>
                      </a:r>
                    </a:p>
                    <a:p>
                      <a:r>
                        <a:rPr lang="nl-NL" sz="1400" dirty="0"/>
                        <a:t>Service &amp; WTB-onderhoud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Servicemonteur</a:t>
                      </a:r>
                    </a:p>
                    <a:p>
                      <a:r>
                        <a:rPr lang="nl-NL" sz="1400" dirty="0"/>
                        <a:t>Installatietechniek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/>
                        <a:t>Service Technicus</a:t>
                      </a:r>
                      <a:r>
                        <a:rPr lang="nl-NL" sz="1400" baseline="0" dirty="0"/>
                        <a:t> Elektrotechniek 4</a:t>
                      </a:r>
                      <a:endParaRPr lang="nl-NL" sz="1400" dirty="0"/>
                    </a:p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Allround Operationeel</a:t>
                      </a:r>
                      <a:r>
                        <a:rPr lang="nl-NL" sz="1400" baseline="0" dirty="0"/>
                        <a:t> Technicus 4</a:t>
                      </a:r>
                    </a:p>
                    <a:p>
                      <a:r>
                        <a:rPr lang="nl-NL" sz="1400" baseline="0" dirty="0"/>
                        <a:t>(</a:t>
                      </a:r>
                      <a:r>
                        <a:rPr lang="nl-NL" sz="1400" baseline="0" dirty="0" err="1"/>
                        <a:t>Mytec</a:t>
                      </a:r>
                      <a:r>
                        <a:rPr lang="nl-NL" sz="1400" baseline="0" dirty="0"/>
                        <a:t>)</a:t>
                      </a:r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1709">
                <a:tc>
                  <a:txBody>
                    <a:bodyPr/>
                    <a:lstStyle/>
                    <a:p>
                      <a:r>
                        <a:rPr lang="nl-NL" sz="1400" dirty="0"/>
                        <a:t>1</a:t>
                      </a:r>
                      <a:r>
                        <a:rPr lang="nl-NL" sz="1400" baseline="30000" dirty="0"/>
                        <a:t>e</a:t>
                      </a:r>
                      <a:r>
                        <a:rPr lang="nl-NL" sz="1400" dirty="0"/>
                        <a:t> monteur</a:t>
                      </a:r>
                    </a:p>
                    <a:p>
                      <a:r>
                        <a:rPr lang="nl-NL" sz="1400" dirty="0"/>
                        <a:t>Service &amp; WTB-onderhoud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Monteur Koudetechniek 2/3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Middenkader Engineering Elektrotechniek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 err="1"/>
                        <a:t>Vliegtuigonder-houds</a:t>
                      </a:r>
                      <a:r>
                        <a:rPr lang="nl-NL" sz="1400" dirty="0"/>
                        <a:t> Technicus 4</a:t>
                      </a:r>
                    </a:p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656">
                <a:tc>
                  <a:txBody>
                    <a:bodyPr/>
                    <a:lstStyle/>
                    <a:p>
                      <a:r>
                        <a:rPr lang="nl-NL" sz="1400" dirty="0"/>
                        <a:t>Instrumentmaker</a:t>
                      </a:r>
                    </a:p>
                    <a:p>
                      <a:r>
                        <a:rPr lang="nl-NL" sz="1400" dirty="0"/>
                        <a:t> 3/4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00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5129F-5D96-40D3-B864-292F4955C4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Onze leerlingen actief bij het Promotie Evenement Techniek (PET)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F7C005E-F89D-47CD-889B-E9672330F7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7804150" cy="4389438"/>
          </a:xfrm>
        </p:spPr>
      </p:pic>
    </p:spTree>
    <p:extLst>
      <p:ext uri="{BB962C8B-B14F-4D97-AF65-F5344CB8AC3E}">
        <p14:creationId xmlns:p14="http://schemas.microsoft.com/office/powerpoint/2010/main" val="2507600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F58C2-23BB-425F-B08D-662F469D68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Enthousiaste toekomstige (?) leerlingen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5D2363C-EC25-40C1-B6C6-E2EACC335A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7737475" cy="4351338"/>
          </a:xfrm>
        </p:spPr>
      </p:pic>
    </p:spTree>
    <p:extLst>
      <p:ext uri="{BB962C8B-B14F-4D97-AF65-F5344CB8AC3E}">
        <p14:creationId xmlns:p14="http://schemas.microsoft.com/office/powerpoint/2010/main" val="320313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r>
              <a:rPr lang="nl-NL" dirty="0"/>
              <a:t>Wat gaan we bespreken?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>
            <a:normAutofit/>
          </a:bodyPr>
          <a:lstStyle/>
          <a:p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nl-NL" sz="2400" dirty="0"/>
              <a:t>Kennismaken met de docenten die lesgeven aan PIE </a:t>
            </a:r>
          </a:p>
          <a:p>
            <a:r>
              <a:rPr lang="nl-NL" sz="2400" dirty="0"/>
              <a:t>Profieldelen PIE</a:t>
            </a:r>
          </a:p>
          <a:p>
            <a:r>
              <a:rPr lang="nl-NL" sz="2400" dirty="0"/>
              <a:t>PIE examen al in leerjaar 3</a:t>
            </a:r>
          </a:p>
          <a:p>
            <a:r>
              <a:rPr lang="nl-NL" sz="2400" dirty="0"/>
              <a:t>Stage (leerjaar 3 en 4)</a:t>
            </a:r>
          </a:p>
          <a:p>
            <a:r>
              <a:rPr lang="nl-NL" sz="2400" dirty="0"/>
              <a:t>Keuzevakken in leerjaar 4</a:t>
            </a:r>
          </a:p>
          <a:p>
            <a:r>
              <a:rPr lang="nl-NL" sz="2400" dirty="0"/>
              <a:t>Mbo uitstroomrichtingen</a:t>
            </a:r>
          </a:p>
          <a:p>
            <a:pPr marL="0" indent="0">
              <a:buNone/>
            </a:pPr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A2794-2579-4CD7-88FB-FB200DF7D4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0212" y="712177"/>
            <a:ext cx="8229600" cy="344487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Bedankt voor uw interesse en</a:t>
            </a:r>
            <a:br>
              <a:rPr lang="nl-NL" dirty="0"/>
            </a:br>
            <a:r>
              <a:rPr lang="nl-NL" dirty="0"/>
              <a:t>succes met het helpen bij het maken van de profielkeuze van uw kind. </a:t>
            </a:r>
            <a:br>
              <a:rPr lang="nl-NL" dirty="0"/>
            </a:br>
            <a:br>
              <a:rPr lang="nl-NL" dirty="0"/>
            </a:br>
            <a:endParaRPr lang="nl-NL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4997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D402CE-8095-4ABC-895D-02E138D26E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/>
          <a:lstStyle/>
          <a:p>
            <a:r>
              <a:rPr lang="nl-NL" dirty="0"/>
              <a:t>De docenten van PIE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1B3116F3-2270-4839-9580-1493CE7EDF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259772" y="3631557"/>
            <a:ext cx="1828800" cy="18288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97E61B-AFB4-4758-92DB-D1D5A8DFF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208" y="1365481"/>
            <a:ext cx="1828800" cy="18288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CA0759F-D437-4044-A429-0845F0D0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060848"/>
            <a:ext cx="1828800" cy="18288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ABC8942-32E4-4C8D-BBA3-F570E2DB2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3648075"/>
            <a:ext cx="1828800" cy="18288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CD1A18-D102-4D34-95FC-23F32F7B70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948" y="1027907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7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127D9E22-2DF0-49B1-AB23-ACEA6CC801A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tretch/>
        </p:blipFill>
        <p:spPr>
          <a:xfrm>
            <a:off x="1115616" y="908720"/>
            <a:ext cx="3886200" cy="3886200"/>
          </a:xfrm>
          <a:prstGeom prst="rect">
            <a:avLst/>
          </a:prstGeom>
          <a:noFill/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6B2FEFD-BD5F-9C91-5BB2-BA70D7AC3E2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700808"/>
            <a:ext cx="3886200" cy="44761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/>
              <a:t>Collega Zonneveld.</a:t>
            </a:r>
          </a:p>
          <a:p>
            <a:pPr marL="0" indent="0">
              <a:buNone/>
            </a:pPr>
            <a:r>
              <a:rPr lang="en-US" i="1" dirty="0"/>
              <a:t>Specialist in </a:t>
            </a:r>
            <a:r>
              <a:rPr lang="en-US" i="1" dirty="0" err="1"/>
              <a:t>moderne</a:t>
            </a:r>
            <a:r>
              <a:rPr lang="en-US" i="1" dirty="0"/>
              <a:t> </a:t>
            </a:r>
            <a:r>
              <a:rPr lang="nl-NL" i="1" dirty="0"/>
              <a:t>technologieën</a:t>
            </a:r>
            <a:r>
              <a:rPr lang="en-US" i="1" dirty="0"/>
              <a:t> .</a:t>
            </a:r>
          </a:p>
          <a:p>
            <a:pPr marL="0" indent="0">
              <a:buNone/>
            </a:pPr>
            <a:r>
              <a:rPr lang="en-US" i="1" dirty="0" err="1"/>
              <a:t>Geeft</a:t>
            </a:r>
            <a:r>
              <a:rPr lang="en-US" i="1" dirty="0"/>
              <a:t> </a:t>
            </a:r>
            <a:r>
              <a:rPr lang="en-US" i="1" dirty="0" err="1"/>
              <a:t>o.a.</a:t>
            </a:r>
            <a:r>
              <a:rPr lang="en-US" i="1" dirty="0"/>
              <a:t> </a:t>
            </a:r>
            <a:r>
              <a:rPr lang="en-US" i="1" dirty="0" err="1"/>
              <a:t>devakken</a:t>
            </a:r>
            <a:r>
              <a:rPr lang="en-US" i="1" dirty="0"/>
              <a:t> </a:t>
            </a:r>
            <a:r>
              <a:rPr lang="en-US" i="1" dirty="0" err="1"/>
              <a:t>Robotica</a:t>
            </a:r>
            <a:r>
              <a:rPr lang="en-US" i="1" dirty="0"/>
              <a:t>, </a:t>
            </a:r>
            <a:r>
              <a:rPr lang="en-US" i="1" dirty="0" err="1"/>
              <a:t>Domotica</a:t>
            </a:r>
            <a:r>
              <a:rPr lang="en-US" i="1" dirty="0"/>
              <a:t>, </a:t>
            </a:r>
            <a:r>
              <a:rPr lang="en-US" i="1" dirty="0" err="1"/>
              <a:t>Slimme</a:t>
            </a:r>
            <a:r>
              <a:rPr lang="en-US" i="1" dirty="0"/>
              <a:t> </a:t>
            </a:r>
            <a:r>
              <a:rPr lang="en-US" i="1" dirty="0" err="1"/>
              <a:t>technologie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 </a:t>
            </a:r>
            <a:r>
              <a:rPr lang="nl-NL" i="1" dirty="0"/>
              <a:t>tekenen</a:t>
            </a:r>
            <a:r>
              <a:rPr lang="en-US" i="1" dirty="0"/>
              <a:t> op de computer.</a:t>
            </a:r>
          </a:p>
        </p:txBody>
      </p:sp>
    </p:spTree>
    <p:extLst>
      <p:ext uri="{BB962C8B-B14F-4D97-AF65-F5344CB8AC3E}">
        <p14:creationId xmlns:p14="http://schemas.microsoft.com/office/powerpoint/2010/main" val="2782311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F2CBA1-EACF-D84B-812F-58714F5AD90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Collega J. Schous.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Docent </a:t>
            </a:r>
            <a:r>
              <a:rPr lang="en-US" i="1" dirty="0" err="1"/>
              <a:t>installatietechniek</a:t>
            </a:r>
            <a:r>
              <a:rPr lang="en-US" i="1" dirty="0"/>
              <a:t> </a:t>
            </a:r>
            <a:r>
              <a:rPr lang="en-US" i="1" dirty="0" err="1"/>
              <a:t>binnen</a:t>
            </a:r>
            <a:r>
              <a:rPr lang="en-US" i="1" dirty="0"/>
              <a:t> PIE.</a:t>
            </a:r>
          </a:p>
          <a:p>
            <a:pPr marL="0" indent="0">
              <a:buNone/>
            </a:pPr>
            <a:r>
              <a:rPr lang="en-US" i="1" dirty="0"/>
              <a:t>Specialist in het </a:t>
            </a:r>
            <a:r>
              <a:rPr lang="en-US" i="1" dirty="0" err="1"/>
              <a:t>werken</a:t>
            </a:r>
            <a:r>
              <a:rPr lang="en-US" i="1" dirty="0"/>
              <a:t> met </a:t>
            </a:r>
            <a:r>
              <a:rPr lang="en-US" i="1" dirty="0" err="1"/>
              <a:t>zink</a:t>
            </a:r>
            <a:r>
              <a:rPr lang="en-US" i="1" dirty="0"/>
              <a:t>. 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21DB5AE-60EA-4C68-BE42-9CE1588B5B5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869289" y="1196752"/>
            <a:ext cx="3776662" cy="3776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3817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F2CBA1-EACF-D84B-812F-58714F5AD90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/>
              <a:t>Collega E. Zwirs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Technisch </a:t>
            </a:r>
            <a:r>
              <a:rPr lang="en-US" i="1" dirty="0" err="1"/>
              <a:t>ondersteuner</a:t>
            </a:r>
            <a:r>
              <a:rPr lang="en-US" i="1" dirty="0"/>
              <a:t> PIE</a:t>
            </a:r>
          </a:p>
          <a:p>
            <a:pPr marL="0" indent="0">
              <a:buNone/>
            </a:pPr>
            <a:r>
              <a:rPr lang="en-US" i="1" dirty="0"/>
              <a:t> </a:t>
            </a:r>
            <a:r>
              <a:rPr lang="en-US" i="1" dirty="0" err="1"/>
              <a:t>Geeft</a:t>
            </a:r>
            <a:r>
              <a:rPr lang="en-US" i="1" dirty="0"/>
              <a:t> </a:t>
            </a:r>
            <a:r>
              <a:rPr lang="en-US" i="1" dirty="0" err="1"/>
              <a:t>elektrotechniek</a:t>
            </a:r>
            <a:r>
              <a:rPr lang="en-US" i="1" dirty="0"/>
              <a:t>, </a:t>
            </a:r>
            <a:r>
              <a:rPr lang="en-US" i="1" dirty="0" err="1"/>
              <a:t>lassen</a:t>
            </a:r>
            <a:r>
              <a:rPr lang="en-US" i="1" dirty="0"/>
              <a:t>, </a:t>
            </a:r>
            <a:r>
              <a:rPr lang="en-US" i="1" dirty="0" err="1"/>
              <a:t>plaatwerken</a:t>
            </a:r>
            <a:r>
              <a:rPr lang="en-US" i="1" dirty="0"/>
              <a:t>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een</a:t>
            </a:r>
            <a:r>
              <a:rPr lang="en-US" i="1" dirty="0"/>
              <a:t> </a:t>
            </a:r>
            <a:r>
              <a:rPr lang="en-US" i="1" dirty="0" err="1"/>
              <a:t>stukje</a:t>
            </a:r>
            <a:r>
              <a:rPr lang="en-US" i="1" dirty="0"/>
              <a:t> </a:t>
            </a:r>
            <a:r>
              <a:rPr lang="en-US" i="1" dirty="0" err="1"/>
              <a:t>installatietechniek</a:t>
            </a:r>
            <a:r>
              <a:rPr lang="en-US" i="1" dirty="0"/>
              <a:t>. 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21DB5AE-60EA-4C68-BE42-9CE1588B5B5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7944" y="1196752"/>
            <a:ext cx="40386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796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82746BA-5107-4554-9301-B497F72DCB3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tretch/>
        </p:blipFill>
        <p:spPr>
          <a:xfrm>
            <a:off x="1115616" y="687768"/>
            <a:ext cx="3943350" cy="3943350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1CE2027-74EF-C896-112E-43AF584434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5780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i="1" dirty="0"/>
              <a:t>Collega M. Kaspers</a:t>
            </a:r>
          </a:p>
          <a:p>
            <a:pPr marL="0" indent="0">
              <a:buNone/>
            </a:pPr>
            <a:r>
              <a:rPr lang="en-US" i="1" dirty="0"/>
              <a:t>Docent PIE met </a:t>
            </a:r>
            <a:r>
              <a:rPr lang="en-US" i="1" dirty="0" err="1"/>
              <a:t>specialisatie</a:t>
            </a:r>
            <a:r>
              <a:rPr lang="en-US" i="1" dirty="0"/>
              <a:t> </a:t>
            </a:r>
            <a:r>
              <a:rPr lang="en-US" i="1" dirty="0" err="1"/>
              <a:t>lassen</a:t>
            </a:r>
            <a:r>
              <a:rPr lang="en-US" i="1" dirty="0"/>
              <a:t> (MIG/MAG, TIG)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plaat</a:t>
            </a:r>
            <a:r>
              <a:rPr lang="en-US" i="1" dirty="0"/>
              <a:t>- </a:t>
            </a:r>
            <a:r>
              <a:rPr lang="en-US" i="1" dirty="0" err="1"/>
              <a:t>en</a:t>
            </a:r>
            <a:r>
              <a:rPr lang="en-US" i="1" dirty="0"/>
              <a:t> </a:t>
            </a:r>
            <a:r>
              <a:rPr lang="en-US" i="1" dirty="0" err="1"/>
              <a:t>constructiewerk</a:t>
            </a:r>
            <a:endParaRPr lang="en-US" i="1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0119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82746BA-5107-4554-9301-B497F72DCB3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9592" y="1052736"/>
            <a:ext cx="3527425" cy="3384550"/>
          </a:xfrm>
          <a:prstGeom prst="rect">
            <a:avLst/>
          </a:prstGeo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1CE2027-74EF-C896-112E-43AF5844348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716985" y="1628800"/>
            <a:ext cx="4038600" cy="44338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i="1" dirty="0"/>
              <a:t>Collega K. Bindels</a:t>
            </a:r>
          </a:p>
          <a:p>
            <a:pPr marL="0" indent="0">
              <a:buNone/>
            </a:pPr>
            <a:r>
              <a:rPr lang="nl-NL" i="1" dirty="0"/>
              <a:t>Sectievoorzitter van PIE</a:t>
            </a: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i="1" dirty="0"/>
              <a:t>Specialisatie is de elektrotechniek is verder ook stagecoördinator van TCV.</a:t>
            </a:r>
          </a:p>
        </p:txBody>
      </p:sp>
    </p:spTree>
    <p:extLst>
      <p:ext uri="{BB962C8B-B14F-4D97-AF65-F5344CB8AC3E}">
        <p14:creationId xmlns:p14="http://schemas.microsoft.com/office/powerpoint/2010/main" val="22916195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9DF51D72-1172-E843-B44A-A4EE63483FF4}" vid="{D70FDA7B-70A9-944C-B504-F63C5FC306B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lcf76f155ced4ddcb4097134ff3c332f xmlns="218a0731-c2cf-401f-9f2c-f3897926a75c">
      <Terms xmlns="http://schemas.microsoft.com/office/infopath/2007/PartnerControls"/>
    </lcf76f155ced4ddcb4097134ff3c332f>
    <TaxCatchAll xmlns="dd842b40-71c2-4f43-9b6e-41eeca80893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05F49130DF66428C1524E40575AE43" ma:contentTypeVersion="" ma:contentTypeDescription="Een nieuw document maken." ma:contentTypeScope="" ma:versionID="15c118d194866f3d55ac3613363e0849">
  <xsd:schema xmlns:xsd="http://www.w3.org/2001/XMLSchema" xmlns:xs="http://www.w3.org/2001/XMLSchema" xmlns:p="http://schemas.microsoft.com/office/2006/metadata/properties" xmlns:ns2="218a0731-c2cf-401f-9f2c-f3897926a75c" xmlns:ns3="dd842b40-71c2-4f43-9b6e-41eeca808938" xmlns:ns4="e589157b-e7eb-400d-a451-bfcfb1462830" targetNamespace="http://schemas.microsoft.com/office/2006/metadata/properties" ma:root="true" ma:fieldsID="04a9263faf5f0bd15e0d612792e7dff7" ns2:_="" ns3:_="" ns4:_="">
    <xsd:import namespace="218a0731-c2cf-401f-9f2c-f3897926a75c"/>
    <xsd:import namespace="dd842b40-71c2-4f43-9b6e-41eeca808938"/>
    <xsd:import namespace="e589157b-e7eb-400d-a451-bfcfb14628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8a0731-c2cf-401f-9f2c-f3897926a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c20f6019-97cc-4427-8ef6-88c7a5e078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42b40-71c2-4f43-9b6e-41eeca80893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8f25aee-921a-4f4b-aa1f-6b5c808ac6a4}" ma:internalName="TaxCatchAll" ma:showField="CatchAllData" ma:web="6701ade4-895b-4a83-865f-8cfdfe1c8b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9157b-e7eb-400d-a451-bfcfb146283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9090E8-DC5C-4CEF-9B8F-44E54FFA6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892D0D-94D0-4829-A1D4-C4EA398A1658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218a0731-c2cf-401f-9f2c-f3897926a75c"/>
    <ds:schemaRef ds:uri="http://schemas.microsoft.com/office/infopath/2007/PartnerControls"/>
    <ds:schemaRef ds:uri="dd842b40-71c2-4f43-9b6e-41eeca808938"/>
  </ds:schemaRefs>
</ds:datastoreItem>
</file>

<file path=customXml/itemProps3.xml><?xml version="1.0" encoding="utf-8"?>
<ds:datastoreItem xmlns:ds="http://schemas.openxmlformats.org/officeDocument/2006/customXml" ds:itemID="{0EC01E78-C983-42CE-A13F-2F82DEDCA7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8a0731-c2cf-401f-9f2c-f3897926a75c"/>
    <ds:schemaRef ds:uri="dd842b40-71c2-4f43-9b6e-41eeca808938"/>
    <ds:schemaRef ds:uri="e589157b-e7eb-400d-a451-bfcfb14628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733</Words>
  <Application>Microsoft Office PowerPoint</Application>
  <PresentationFormat>Diavoorstelling (4:3)</PresentationFormat>
  <Paragraphs>125</Paragraphs>
  <Slides>30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1" baseType="lpstr">
      <vt:lpstr>Custom Design</vt:lpstr>
      <vt:lpstr>Informatieavond profielvoorlichting</vt:lpstr>
      <vt:lpstr>                  PIE staat voor:  Produceren, Installeren en Energie </vt:lpstr>
      <vt:lpstr>Wat gaan we bespreken?</vt:lpstr>
      <vt:lpstr>De docenten van PIE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Profieldelen (verplicht voor alle PIE leerlingen van klas 3). Inhoud PIE examen:</vt:lpstr>
      <vt:lpstr>Profieldelen van PIE </vt:lpstr>
      <vt:lpstr>Hoeveel uur PIE per week?</vt:lpstr>
      <vt:lpstr>PIE is afwisselend en leuk!</vt:lpstr>
      <vt:lpstr>Elektrische installatie voor een woning monteren. Goed samenwerken!</vt:lpstr>
      <vt:lpstr>Het solderen van een koperen buis </vt:lpstr>
      <vt:lpstr>   Werken achter de draaibank, concentratie. </vt:lpstr>
      <vt:lpstr> Zetten is een nauwkeurig werkje. </vt:lpstr>
      <vt:lpstr>PIE examen (cspe) in leerjaar 3</vt:lpstr>
      <vt:lpstr>Stage</vt:lpstr>
      <vt:lpstr>Stage is een hele leuke ervaring voor de leerlingen</vt:lpstr>
      <vt:lpstr>Keuzevakken van PIE in leerjaar 4</vt:lpstr>
      <vt:lpstr>Van een profielwerkstuk in klas 3…..</vt:lpstr>
      <vt:lpstr>Doorontwikkelen naar een keuzevak werkstuk in leerjaar 4 </vt:lpstr>
      <vt:lpstr>Keuzevakken vervolg</vt:lpstr>
      <vt:lpstr>MBO richtingen</vt:lpstr>
      <vt:lpstr>Onze leerlingen actief bij het Promotie Evenement Techniek (PET)</vt:lpstr>
      <vt:lpstr>Enthousiaste toekomstige (?) leerlingen</vt:lpstr>
      <vt:lpstr>Bedankt voor uw interesse en succes met het helpen bij het maken van de profielkeuze van uw kind.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Informatie avond profielvoorlichting</dc:title>
  <dc:creator>Bindels, K.</dc:creator>
  <cp:lastModifiedBy>Bindels, K.</cp:lastModifiedBy>
  <cp:revision>70</cp:revision>
  <dcterms:created xsi:type="dcterms:W3CDTF">2023-04-03T17:57:07Z</dcterms:created>
  <dcterms:modified xsi:type="dcterms:W3CDTF">2023-04-05T15:19:53Z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0x010100F705F49130DF66428C1524E40575AE43</vt:lpwstr>
  </property>
  <property fmtid="{D5CDD505-2E9C-101B-9397-08002B2CF9AE}" pid="3" name="MediaServiceImageTags">
    <vt:lpwstr/>
  </property>
</Properties>
</file>